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6" roundtripDataSignature="AMtx7midtkDGyMZV8c1IOjgeHF5CMbuQ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8A2AFE-477E-4CD8-B62A-C11BB097BD7F}">
  <a:tblStyle styleId="{D38A2AFE-477E-4CD8-B62A-C11BB097BD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0504761c68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0504761c68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0504761c68_0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54e18535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054e1853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2054e18535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504761c6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0504761c6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20504761c6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0504761c6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0504761c6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0504761c6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0504761c6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0504761c6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g20504761c68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0504761c68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0504761c68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g20504761c68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0504761c68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0504761c68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20504761c68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054e18535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054e18535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2054e185355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0504761c6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0504761c6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new way of executing the MatMul</a:t>
            </a:r>
            <a:endParaRPr/>
          </a:p>
        </p:txBody>
      </p:sp>
      <p:sp>
        <p:nvSpPr>
          <p:cNvPr id="576" name="Google Shape;576;g20504761c6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054e185355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054e185355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g2054e185355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504761c68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0504761c68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简要介绍transformer的重要性，举例如ChatGPT</a:t>
            </a:r>
            <a:endParaRPr/>
          </a:p>
        </p:txBody>
      </p:sp>
      <p:sp>
        <p:nvSpPr>
          <p:cNvPr id="156" name="Google Shape;156;g20504761c68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054e185355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054e185355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g2054e185355_0_5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054e185355_0_6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2054e185355_0_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2054e185355_0_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054e185355_0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054e185355_0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2054e185355_0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054e185355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2054e185355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2054e185355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054e185355_0_7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2054e185355_0_7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g2054e185355_0_7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054e185355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2054e185355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g2054e185355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0504761c6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0504761c6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1: bc_buffer</a:t>
            </a:r>
            <a:endParaRPr/>
          </a:p>
        </p:txBody>
      </p:sp>
      <p:sp>
        <p:nvSpPr>
          <p:cNvPr id="965" name="Google Shape;965;g20504761c6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055c2cc23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055c2cc23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1: bc_buffer</a:t>
            </a:r>
            <a:endParaRPr/>
          </a:p>
        </p:txBody>
      </p:sp>
      <p:sp>
        <p:nvSpPr>
          <p:cNvPr id="985" name="Google Shape;985;g2055c2cc23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20504761c68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20504761c68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2: broadcast path</a:t>
            </a:r>
            <a:endParaRPr/>
          </a:p>
        </p:txBody>
      </p:sp>
      <p:sp>
        <p:nvSpPr>
          <p:cNvPr id="1003" name="Google Shape;1003;g20504761c68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0504761c6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0504761c6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 1</a:t>
            </a:r>
            <a:br>
              <a:rPr lang="en-US"/>
            </a:br>
            <a:r>
              <a:rPr lang="en-US"/>
              <a:t>Each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1027" name="Google Shape;1027;g20504761c6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504761c6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504761c6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0504761c6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20504761c68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20504761c68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Performance Improvement 2</a:t>
            </a:r>
            <a:br>
              <a:rPr lang="en-US"/>
            </a:br>
            <a:r>
              <a:rPr lang="en-US"/>
              <a:t>QKV</a:t>
            </a:r>
            <a:endParaRPr/>
          </a:p>
        </p:txBody>
      </p:sp>
      <p:sp>
        <p:nvSpPr>
          <p:cNvPr id="1037" name="Google Shape;1037;g20504761c68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2055c2cc23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2055c2cc23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g2055c2cc23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0504761c68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20504761c68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Floorplan optimization, flat mode</a:t>
            </a:r>
            <a:endParaRPr/>
          </a:p>
        </p:txBody>
      </p:sp>
      <p:sp>
        <p:nvSpPr>
          <p:cNvPr id="1060" name="Google Shape;1060;g20504761c68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0504761c68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0504761c6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br>
              <a:rPr lang="en-US"/>
            </a:br>
            <a:r>
              <a:rPr lang="en-US"/>
              <a:t>Estimation Transformer</a:t>
            </a:r>
            <a:br>
              <a:rPr lang="en-US"/>
            </a:br>
            <a:r>
              <a:rPr lang="en-US"/>
              <a:t>FLOPS/W different MatMul</a:t>
            </a:r>
            <a:endParaRPr/>
          </a:p>
        </p:txBody>
      </p:sp>
      <p:sp>
        <p:nvSpPr>
          <p:cNvPr id="1090" name="Google Shape;1090;g20504761c6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0504761c68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0504761c68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br>
              <a:rPr lang="en-US"/>
            </a:br>
            <a:r>
              <a:rPr lang="en-US"/>
              <a:t>TC: 1GHz, WC: </a:t>
            </a:r>
            <a:br>
              <a:rPr lang="en-US"/>
            </a:br>
            <a:r>
              <a:rPr lang="en-US"/>
              <a:t>Area</a:t>
            </a:r>
            <a:endParaRPr/>
          </a:p>
        </p:txBody>
      </p:sp>
      <p:sp>
        <p:nvSpPr>
          <p:cNvPr id="1102" name="Google Shape;1102;g20504761c68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0504761c68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0504761c68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br>
              <a:rPr lang="en-US"/>
            </a:br>
            <a:r>
              <a:rPr lang="en-US"/>
              <a:t>Future Work</a:t>
            </a:r>
            <a:endParaRPr/>
          </a:p>
        </p:txBody>
      </p:sp>
      <p:sp>
        <p:nvSpPr>
          <p:cNvPr id="1123" name="Google Shape;1123;g20504761c68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2055c2cc23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2055c2cc23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g2055c2cc23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2055c2cc23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2055c2cc23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g2055c2cc23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055c2cc23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055c2cc23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1151" name="Google Shape;1151;g2055c2cc230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2055c2cc230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2055c2cc230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1164" name="Google Shape;1164;g2055c2cc230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504761c68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0504761c68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Motivation：尽管有专用的加速器，但他们缺乏灵活性，我们想试试用通用处理器来加速transformer会有什么效果，困难，已经寻找可能的解决办法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0504761c68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504761c6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0504761c6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208" name="Google Shape;208;g20504761c68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504761c68_0_2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0504761c68_0_2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218" name="Google Shape;218;g20504761c68_0_2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504761c68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504761c68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231" name="Google Shape;231;g20504761c68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504761c68_0_3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0504761c68_0_3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245" name="Google Shape;245;g20504761c68_0_3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504761c6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504761c6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Transformer模型结构大致的介绍</a:t>
            </a:r>
            <a:endParaRPr/>
          </a:p>
        </p:txBody>
      </p:sp>
      <p:sp>
        <p:nvSpPr>
          <p:cNvPr id="259" name="Google Shape;259;g20504761c6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1">
  <p:cSld name="Titelfolie 0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1"/>
          <p:cNvSpPr txBox="1"/>
          <p:nvPr>
            <p:ph type="ctrTitle"/>
          </p:nvPr>
        </p:nvSpPr>
        <p:spPr>
          <a:xfrm>
            <a:off x="0" y="2233538"/>
            <a:ext cx="5904000" cy="33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1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1"/>
          <p:cNvSpPr txBox="1"/>
          <p:nvPr>
            <p:ph idx="1" type="body"/>
          </p:nvPr>
        </p:nvSpPr>
        <p:spPr>
          <a:xfrm>
            <a:off x="1078516" y="3860494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  <p15:guide id="4" pos="61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 – Uni Zürich">
  <p:cSld name="Titelfolie 04 – Uni Zürich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0"/>
          <p:cNvSpPr txBox="1"/>
          <p:nvPr>
            <p:ph type="ctrTitle"/>
          </p:nvPr>
        </p:nvSpPr>
        <p:spPr>
          <a:xfrm>
            <a:off x="0" y="2233538"/>
            <a:ext cx="5904000" cy="3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672" y="228020"/>
            <a:ext cx="3679200" cy="55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0"/>
          <p:cNvSpPr txBox="1"/>
          <p:nvPr>
            <p:ph idx="1" type="body"/>
          </p:nvPr>
        </p:nvSpPr>
        <p:spPr>
          <a:xfrm>
            <a:off x="1078516" y="3860495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0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0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slide">
  <p:cSld name="Zwischenslide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 txBox="1"/>
          <p:nvPr>
            <p:ph type="title"/>
          </p:nvPr>
        </p:nvSpPr>
        <p:spPr>
          <a:xfrm>
            <a:off x="731837" y="2224781"/>
            <a:ext cx="107283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" name="Google Shape;96;p41"/>
          <p:cNvGrpSpPr/>
          <p:nvPr/>
        </p:nvGrpSpPr>
        <p:grpSpPr>
          <a:xfrm>
            <a:off x="731837" y="6507088"/>
            <a:ext cx="978437" cy="159062"/>
            <a:chOff x="731837" y="6507088"/>
            <a:chExt cx="978437" cy="159062"/>
          </a:xfrm>
        </p:grpSpPr>
        <p:grpSp>
          <p:nvGrpSpPr>
            <p:cNvPr id="97" name="Google Shape;97;p41"/>
            <p:cNvGrpSpPr/>
            <p:nvPr/>
          </p:nvGrpSpPr>
          <p:grpSpPr>
            <a:xfrm>
              <a:off x="1266489" y="6555186"/>
              <a:ext cx="197463" cy="110964"/>
              <a:chOff x="1266489" y="6555186"/>
              <a:chExt cx="197463" cy="110964"/>
            </a:xfrm>
          </p:grpSpPr>
          <p:sp>
            <p:nvSpPr>
              <p:cNvPr id="98" name="Google Shape;98;p41"/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rect b="b" l="l" r="r" t="t"/>
                <a:pathLst>
                  <a:path extrusionOk="0" h="109216" w="95902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1"/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rect b="b" l="l" r="r" t="t"/>
                <a:pathLst>
                  <a:path extrusionOk="0" h="109664" w="87480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" name="Google Shape;100;p41"/>
            <p:cNvSpPr/>
            <p:nvPr/>
          </p:nvSpPr>
          <p:spPr>
            <a:xfrm>
              <a:off x="1159517" y="6556560"/>
              <a:ext cx="96452" cy="108166"/>
            </a:xfrm>
            <a:custGeom>
              <a:rect b="b" l="l" r="r" t="t"/>
              <a:pathLst>
                <a:path extrusionOk="0" h="108166" w="96452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1"/>
            <p:cNvSpPr/>
            <p:nvPr/>
          </p:nvSpPr>
          <p:spPr>
            <a:xfrm>
              <a:off x="1466445" y="6556560"/>
              <a:ext cx="37259" cy="108166"/>
            </a:xfrm>
            <a:custGeom>
              <a:rect b="b" l="l" r="r" t="t"/>
              <a:pathLst>
                <a:path extrusionOk="0" h="108166" w="37259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41"/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</p:grpSpPr>
          <p:sp>
            <p:nvSpPr>
              <p:cNvPr id="103" name="Google Shape;103;p41"/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rect b="b" l="l" r="r" t="t"/>
                <a:pathLst>
                  <a:path extrusionOk="0" h="157638" w="96160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rect b="b" l="l" r="r" t="t"/>
                <a:pathLst>
                  <a:path extrusionOk="0" h="110951" w="87882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41"/>
            <p:cNvSpPr/>
            <p:nvPr/>
          </p:nvSpPr>
          <p:spPr>
            <a:xfrm>
              <a:off x="1493985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1"/>
            <p:cNvSpPr/>
            <p:nvPr/>
          </p:nvSpPr>
          <p:spPr>
            <a:xfrm>
              <a:off x="1340708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1"/>
            <p:cNvSpPr/>
            <p:nvPr/>
          </p:nvSpPr>
          <p:spPr>
            <a:xfrm>
              <a:off x="1298712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1"/>
            <p:cNvSpPr/>
            <p:nvPr/>
          </p:nvSpPr>
          <p:spPr>
            <a:xfrm>
              <a:off x="731837" y="6507088"/>
              <a:ext cx="417960" cy="157638"/>
            </a:xfrm>
            <a:custGeom>
              <a:rect b="b" l="l" r="r" t="t"/>
              <a:pathLst>
                <a:path extrusionOk="0" h="157638" w="417960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Bild">
  <p:cSld name="Inhalt Bil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2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2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2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2"/>
          <p:cNvSpPr/>
          <p:nvPr>
            <p:ph idx="2" type="pic"/>
          </p:nvPr>
        </p:nvSpPr>
        <p:spPr>
          <a:xfrm>
            <a:off x="731837" y="1412874"/>
            <a:ext cx="10728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full page">
  <p:cSld name="Bild full p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3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3"/>
          <p:cNvSpPr/>
          <p:nvPr>
            <p:ph idx="2" type="pic"/>
          </p:nvPr>
        </p:nvSpPr>
        <p:spPr>
          <a:xfrm>
            <a:off x="731837" y="260350"/>
            <a:ext cx="10728000" cy="60125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zwei Spalten">
  <p:cSld name="Inhalt zwei Spalte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4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" type="body"/>
          </p:nvPr>
        </p:nvSpPr>
        <p:spPr>
          <a:xfrm>
            <a:off x="6204163" y="1412875"/>
            <a:ext cx="52560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4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4"/>
          <p:cNvSpPr/>
          <p:nvPr>
            <p:ph idx="2" type="pic"/>
          </p:nvPr>
        </p:nvSpPr>
        <p:spPr>
          <a:xfrm>
            <a:off x="731838" y="1412875"/>
            <a:ext cx="5040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Tabelle">
  <p:cSld name="Inhalt Tabel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5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" type="body"/>
          </p:nvPr>
        </p:nvSpPr>
        <p:spPr>
          <a:xfrm>
            <a:off x="731837" y="1412875"/>
            <a:ext cx="10728325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lussfolie">
  <p:cSld name="Schlussfolie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>
            <p:ph idx="1" type="body"/>
          </p:nvPr>
        </p:nvSpPr>
        <p:spPr>
          <a:xfrm>
            <a:off x="731837" y="2135492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6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698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504761c68_0_6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0504761c68_0_6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20504761c68_0_6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1" type="ftr"/>
          </p:nvPr>
        </p:nvSpPr>
        <p:spPr>
          <a:xfrm>
            <a:off x="2171700" y="6522444"/>
            <a:ext cx="72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2 Bilder">
  <p:cSld name="Inhalt 2 Bil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731836" y="5121800"/>
            <a:ext cx="5255999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4"/>
          <p:cNvSpPr/>
          <p:nvPr>
            <p:ph idx="2" type="pic"/>
          </p:nvPr>
        </p:nvSpPr>
        <p:spPr>
          <a:xfrm>
            <a:off x="731838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4"/>
          <p:cNvSpPr/>
          <p:nvPr>
            <p:ph idx="3" type="pic"/>
          </p:nvPr>
        </p:nvSpPr>
        <p:spPr>
          <a:xfrm>
            <a:off x="6204162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6204162" y="5121800"/>
            <a:ext cx="5256001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3 Bilder">
  <p:cSld name="Inhalt 3 Bil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731836" y="4166439"/>
            <a:ext cx="10728327" cy="212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5"/>
          <p:cNvSpPr/>
          <p:nvPr>
            <p:ph idx="2" type="pic"/>
          </p:nvPr>
        </p:nvSpPr>
        <p:spPr>
          <a:xfrm>
            <a:off x="731838" y="1412875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5"/>
          <p:cNvSpPr/>
          <p:nvPr>
            <p:ph idx="3" type="pic"/>
          </p:nvPr>
        </p:nvSpPr>
        <p:spPr>
          <a:xfrm>
            <a:off x="8040162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5"/>
          <p:cNvSpPr/>
          <p:nvPr>
            <p:ph idx="4" type="pic"/>
          </p:nvPr>
        </p:nvSpPr>
        <p:spPr>
          <a:xfrm>
            <a:off x="4385999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Fussnote">
  <p:cSld name="Inhalt mit Fussn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731837" y="1412875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731836" y="5570135"/>
            <a:ext cx="5364164" cy="721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2">
  <p:cSld name="Titelfolie 0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7"/>
          <p:cNvSpPr txBox="1"/>
          <p:nvPr>
            <p:ph type="ctrTitle"/>
          </p:nvPr>
        </p:nvSpPr>
        <p:spPr>
          <a:xfrm>
            <a:off x="6504000" y="2957494"/>
            <a:ext cx="5688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324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7" name="Google Shape;6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6845210" y="4639666"/>
            <a:ext cx="43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7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7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3">
  <p:cSld name="Titelfolie 0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8"/>
          <p:cNvSpPr/>
          <p:nvPr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8"/>
          <p:cNvSpPr txBox="1"/>
          <p:nvPr>
            <p:ph type="ctrTitle"/>
          </p:nvPr>
        </p:nvSpPr>
        <p:spPr>
          <a:xfrm>
            <a:off x="-1" y="1940405"/>
            <a:ext cx="10188000" cy="39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1078516" y="4217884"/>
            <a:ext cx="864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8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8"/>
          <p:cNvSpPr txBox="1"/>
          <p:nvPr>
            <p:ph idx="3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">
  <p:cSld name="Titelfolie 0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ctrTitle"/>
          </p:nvPr>
        </p:nvSpPr>
        <p:spPr>
          <a:xfrm>
            <a:off x="731837" y="1016000"/>
            <a:ext cx="10728326" cy="52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324000" spcFirstLastPara="1" rIns="0" wrap="square" tIns="11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9"/>
          <p:cNvSpPr txBox="1"/>
          <p:nvPr>
            <p:ph idx="1" type="body"/>
          </p:nvPr>
        </p:nvSpPr>
        <p:spPr>
          <a:xfrm>
            <a:off x="1078515" y="4575276"/>
            <a:ext cx="10044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3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61">
          <p15:clr>
            <a:srgbClr val="F26B43"/>
          </p15:clr>
        </p15:guide>
        <p15:guide id="2" pos="7219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890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hyperlink" Target="https://medium.com/geekculture/openai-released-chatgpt-an-incredibly-smart-chatbot-889b59968383" TargetMode="External"/><Relationship Id="rId6" Type="http://schemas.openxmlformats.org/officeDocument/2006/relationships/image" Target="../media/image11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hyperlink" Target="https://gyires.inf.unideb.hu/KMITT/a52/ch04.html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Gebäude, Stadt, Schloss, Turm enthält.&#10;&#10;Automatisch generierte Beschreibung" id="149" name="Google Shape;149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61" l="0" r="0" t="461"/>
          <a:stretch/>
        </p:blipFill>
        <p:spPr>
          <a:xfrm>
            <a:off x="744537" y="1016000"/>
            <a:ext cx="10728325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>
            <p:ph type="ctrTitle"/>
          </p:nvPr>
        </p:nvSpPr>
        <p:spPr>
          <a:xfrm>
            <a:off x="0" y="2233550"/>
            <a:ext cx="9956400" cy="38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/>
              <a:t>Efficient Execution of Transformers in RISC-V Vector Machines with Custom HW Acceleration</a:t>
            </a:r>
            <a:endParaRPr/>
          </a:p>
        </p:txBody>
      </p:sp>
      <p:sp>
        <p:nvSpPr>
          <p:cNvPr id="151" name="Google Shape;151;p1"/>
          <p:cNvSpPr txBox="1"/>
          <p:nvPr>
            <p:ph idx="1" type="body"/>
          </p:nvPr>
        </p:nvSpPr>
        <p:spPr>
          <a:xfrm>
            <a:off x="1052416" y="4460994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Students: Xiaorui Yin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Advisors: </a:t>
            </a:r>
            <a:r>
              <a:rPr lang="en-US"/>
              <a:t>Matteo Perotti</a:t>
            </a:r>
            <a:r>
              <a:rPr lang="en-US"/>
              <a:t>, Victor Jung,     Renzo Andri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Prof. Dr. Luca Benini</a:t>
            </a:r>
            <a:endParaRPr/>
          </a:p>
        </p:txBody>
      </p:sp>
      <p:sp>
        <p:nvSpPr>
          <p:cNvPr id="152" name="Google Shape;152;p1"/>
          <p:cNvSpPr txBox="1"/>
          <p:nvPr>
            <p:ph idx="4" type="body"/>
          </p:nvPr>
        </p:nvSpPr>
        <p:spPr>
          <a:xfrm>
            <a:off x="9222154" y="221941"/>
            <a:ext cx="2274295" cy="4548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Integrated Systems Laboratory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0504761c68_0_49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Vectorization: Multihead Attention</a:t>
            </a:r>
            <a:endParaRPr/>
          </a:p>
        </p:txBody>
      </p:sp>
      <p:sp>
        <p:nvSpPr>
          <p:cNvPr id="281" name="Google Shape;281;g20504761c68_0_49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2" name="Google Shape;282;g20504761c68_0_498"/>
          <p:cNvSpPr/>
          <p:nvPr/>
        </p:nvSpPr>
        <p:spPr>
          <a:xfrm>
            <a:off x="4260537" y="1275415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283" name="Google Shape;283;g20504761c68_0_498"/>
          <p:cNvSpPr/>
          <p:nvPr/>
        </p:nvSpPr>
        <p:spPr>
          <a:xfrm>
            <a:off x="4260465" y="2173299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Transpose</a:t>
            </a:r>
            <a:endParaRPr b="1" sz="800"/>
          </a:p>
        </p:txBody>
      </p:sp>
      <p:sp>
        <p:nvSpPr>
          <p:cNvPr id="284" name="Google Shape;284;g20504761c68_0_498"/>
          <p:cNvSpPr/>
          <p:nvPr/>
        </p:nvSpPr>
        <p:spPr>
          <a:xfrm>
            <a:off x="4260537" y="3071152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285" name="Google Shape;285;g20504761c68_0_498"/>
          <p:cNvSpPr txBox="1"/>
          <p:nvPr/>
        </p:nvSpPr>
        <p:spPr>
          <a:xfrm>
            <a:off x="2079474" y="2367611"/>
            <a:ext cx="4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x</a:t>
            </a:r>
            <a:endParaRPr sz="1100"/>
          </a:p>
        </p:txBody>
      </p:sp>
      <p:cxnSp>
        <p:nvCxnSpPr>
          <p:cNvPr id="286" name="Google Shape;286;g20504761c68_0_498"/>
          <p:cNvCxnSpPr>
            <a:stCxn id="285" idx="3"/>
            <a:endCxn id="282" idx="1"/>
          </p:cNvCxnSpPr>
          <p:nvPr/>
        </p:nvCxnSpPr>
        <p:spPr>
          <a:xfrm flipH="1" rot="10800000">
            <a:off x="2534574" y="1593011"/>
            <a:ext cx="1725900" cy="951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7" name="Google Shape;287;g20504761c68_0_498"/>
          <p:cNvCxnSpPr>
            <a:stCxn id="285" idx="3"/>
            <a:endCxn id="283" idx="1"/>
          </p:cNvCxnSpPr>
          <p:nvPr/>
        </p:nvCxnSpPr>
        <p:spPr>
          <a:xfrm flipH="1" rot="10800000">
            <a:off x="2534574" y="2490911"/>
            <a:ext cx="1725900" cy="537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8" name="Google Shape;288;g20504761c68_0_498"/>
          <p:cNvCxnSpPr>
            <a:stCxn id="285" idx="3"/>
            <a:endCxn id="284" idx="1"/>
          </p:cNvCxnSpPr>
          <p:nvPr/>
        </p:nvCxnSpPr>
        <p:spPr>
          <a:xfrm>
            <a:off x="2534574" y="2544611"/>
            <a:ext cx="1725900" cy="8442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9" name="Google Shape;289;g20504761c68_0_498"/>
          <p:cNvSpPr txBox="1"/>
          <p:nvPr/>
        </p:nvSpPr>
        <p:spPr>
          <a:xfrm>
            <a:off x="4843230" y="1153015"/>
            <a:ext cx="8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</a:t>
            </a:r>
            <a:endParaRPr sz="1100"/>
          </a:p>
        </p:txBody>
      </p:sp>
      <p:cxnSp>
        <p:nvCxnSpPr>
          <p:cNvPr id="290" name="Google Shape;290;g20504761c68_0_498"/>
          <p:cNvCxnSpPr>
            <a:stCxn id="282" idx="3"/>
            <a:endCxn id="291" idx="1"/>
          </p:cNvCxnSpPr>
          <p:nvPr/>
        </p:nvCxnSpPr>
        <p:spPr>
          <a:xfrm>
            <a:off x="5145537" y="1593115"/>
            <a:ext cx="733500" cy="8994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2" name="Google Shape;292;g20504761c68_0_498"/>
          <p:cNvCxnSpPr>
            <a:stCxn id="283" idx="3"/>
            <a:endCxn id="291" idx="1"/>
          </p:cNvCxnSpPr>
          <p:nvPr/>
        </p:nvCxnSpPr>
        <p:spPr>
          <a:xfrm>
            <a:off x="5145465" y="2490999"/>
            <a:ext cx="733500" cy="15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93" name="Google Shape;293;g20504761c68_0_498"/>
          <p:cNvSpPr txBox="1"/>
          <p:nvPr/>
        </p:nvSpPr>
        <p:spPr>
          <a:xfrm>
            <a:off x="4912362" y="2128269"/>
            <a:ext cx="8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K^T</a:t>
            </a:r>
            <a:endParaRPr sz="1100"/>
          </a:p>
        </p:txBody>
      </p:sp>
      <p:sp>
        <p:nvSpPr>
          <p:cNvPr id="294" name="Google Shape;294;g20504761c68_0_498"/>
          <p:cNvSpPr txBox="1"/>
          <p:nvPr/>
        </p:nvSpPr>
        <p:spPr>
          <a:xfrm>
            <a:off x="4843230" y="3278812"/>
            <a:ext cx="88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</a:t>
            </a:r>
            <a:endParaRPr sz="1100"/>
          </a:p>
        </p:txBody>
      </p:sp>
      <p:sp>
        <p:nvSpPr>
          <p:cNvPr id="295" name="Google Shape;295;g20504761c68_0_498"/>
          <p:cNvSpPr txBox="1"/>
          <p:nvPr/>
        </p:nvSpPr>
        <p:spPr>
          <a:xfrm>
            <a:off x="2032700" y="828050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matrices (d_model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296" name="Google Shape;296;g20504761c68_0_498"/>
          <p:cNvSpPr txBox="1"/>
          <p:nvPr/>
        </p:nvSpPr>
        <p:spPr>
          <a:xfrm>
            <a:off x="3010049" y="1275446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</a:t>
            </a:r>
            <a:endParaRPr sz="1100"/>
          </a:p>
        </p:txBody>
      </p:sp>
      <p:sp>
        <p:nvSpPr>
          <p:cNvPr id="297" name="Google Shape;297;g20504761c68_0_498"/>
          <p:cNvSpPr txBox="1"/>
          <p:nvPr/>
        </p:nvSpPr>
        <p:spPr>
          <a:xfrm>
            <a:off x="3002006" y="2173740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Wk</a:t>
            </a:r>
            <a:endParaRPr sz="1100"/>
          </a:p>
        </p:txBody>
      </p:sp>
      <p:sp>
        <p:nvSpPr>
          <p:cNvPr id="298" name="Google Shape;298;g20504761c68_0_498"/>
          <p:cNvSpPr txBox="1"/>
          <p:nvPr/>
        </p:nvSpPr>
        <p:spPr>
          <a:xfrm>
            <a:off x="3002281" y="3380848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Wv</a:t>
            </a:r>
            <a:endParaRPr sz="1100"/>
          </a:p>
        </p:txBody>
      </p:sp>
      <p:cxnSp>
        <p:nvCxnSpPr>
          <p:cNvPr id="299" name="Google Shape;299;g20504761c68_0_498"/>
          <p:cNvCxnSpPr>
            <a:stCxn id="296" idx="3"/>
            <a:endCxn id="282" idx="1"/>
          </p:cNvCxnSpPr>
          <p:nvPr/>
        </p:nvCxnSpPr>
        <p:spPr>
          <a:xfrm>
            <a:off x="3535049" y="1452446"/>
            <a:ext cx="725400" cy="1407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g20504761c68_0_498"/>
          <p:cNvCxnSpPr>
            <a:stCxn id="297" idx="3"/>
            <a:endCxn id="283" idx="1"/>
          </p:cNvCxnSpPr>
          <p:nvPr/>
        </p:nvCxnSpPr>
        <p:spPr>
          <a:xfrm>
            <a:off x="3527006" y="2350740"/>
            <a:ext cx="733500" cy="1404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1" name="Google Shape;301;g20504761c68_0_498"/>
          <p:cNvCxnSpPr>
            <a:stCxn id="298" idx="3"/>
            <a:endCxn id="284" idx="1"/>
          </p:cNvCxnSpPr>
          <p:nvPr/>
        </p:nvCxnSpPr>
        <p:spPr>
          <a:xfrm flipH="1" rot="10800000">
            <a:off x="3527281" y="3388948"/>
            <a:ext cx="733200" cy="1689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2" name="Google Shape;302;g20504761c68_0_498"/>
          <p:cNvSpPr txBox="1"/>
          <p:nvPr/>
        </p:nvSpPr>
        <p:spPr>
          <a:xfrm>
            <a:off x="937475" y="1673175"/>
            <a:ext cx="235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input tokens or output from the previous layer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03" name="Google Shape;303;g20504761c68_0_498"/>
          <p:cNvSpPr txBox="1"/>
          <p:nvPr/>
        </p:nvSpPr>
        <p:spPr>
          <a:xfrm>
            <a:off x="4534594" y="828050"/>
            <a:ext cx="19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Q, K, V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04" name="Google Shape;304;g20504761c68_0_498"/>
          <p:cNvSpPr txBox="1"/>
          <p:nvPr/>
        </p:nvSpPr>
        <p:spPr>
          <a:xfrm>
            <a:off x="3718741" y="3773382"/>
            <a:ext cx="19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* d_model MAC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ADD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05" name="Google Shape;305;g20504761c68_0_498"/>
          <p:cNvSpPr/>
          <p:nvPr/>
        </p:nvSpPr>
        <p:spPr>
          <a:xfrm>
            <a:off x="6049155" y="190728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06" name="Google Shape;306;g20504761c68_0_498"/>
          <p:cNvSpPr/>
          <p:nvPr/>
        </p:nvSpPr>
        <p:spPr>
          <a:xfrm>
            <a:off x="5995488" y="1984925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07" name="Google Shape;307;g20504761c68_0_498"/>
          <p:cNvSpPr/>
          <p:nvPr/>
        </p:nvSpPr>
        <p:spPr>
          <a:xfrm>
            <a:off x="5941822" y="205094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291" name="Google Shape;291;g20504761c68_0_498"/>
          <p:cNvSpPr/>
          <p:nvPr/>
        </p:nvSpPr>
        <p:spPr>
          <a:xfrm>
            <a:off x="5878947" y="2132618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cxnSp>
        <p:nvCxnSpPr>
          <p:cNvPr id="308" name="Google Shape;308;g20504761c68_0_498"/>
          <p:cNvCxnSpPr>
            <a:stCxn id="284" idx="3"/>
            <a:endCxn id="291" idx="1"/>
          </p:cNvCxnSpPr>
          <p:nvPr/>
        </p:nvCxnSpPr>
        <p:spPr>
          <a:xfrm flipH="1" rot="10800000">
            <a:off x="5145537" y="2492452"/>
            <a:ext cx="733500" cy="8964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9" name="Google Shape;309;g20504761c68_0_498"/>
          <p:cNvSpPr/>
          <p:nvPr/>
        </p:nvSpPr>
        <p:spPr>
          <a:xfrm rot="2603439">
            <a:off x="5800398" y="1685810"/>
            <a:ext cx="203939" cy="47023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20504761c68_0_498"/>
          <p:cNvSpPr txBox="1"/>
          <p:nvPr/>
        </p:nvSpPr>
        <p:spPr>
          <a:xfrm>
            <a:off x="5599581" y="1495378"/>
            <a:ext cx="2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</a:t>
            </a:r>
            <a:endParaRPr sz="1100"/>
          </a:p>
        </p:txBody>
      </p:sp>
      <p:sp>
        <p:nvSpPr>
          <p:cNvPr id="311" name="Google Shape;311;g20504761c68_0_498"/>
          <p:cNvSpPr/>
          <p:nvPr/>
        </p:nvSpPr>
        <p:spPr>
          <a:xfrm>
            <a:off x="7254679" y="2116215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Residual</a:t>
            </a:r>
            <a:endParaRPr b="1" sz="800"/>
          </a:p>
        </p:txBody>
      </p:sp>
      <p:sp>
        <p:nvSpPr>
          <p:cNvPr id="312" name="Google Shape;312;g20504761c68_0_498"/>
          <p:cNvSpPr/>
          <p:nvPr/>
        </p:nvSpPr>
        <p:spPr>
          <a:xfrm>
            <a:off x="8363718" y="2145681"/>
            <a:ext cx="915300" cy="5763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Dropout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LayerNorm</a:t>
            </a:r>
            <a:endParaRPr b="1" sz="800"/>
          </a:p>
        </p:txBody>
      </p:sp>
      <p:sp>
        <p:nvSpPr>
          <p:cNvPr id="313" name="Google Shape;313;g20504761c68_0_498"/>
          <p:cNvSpPr txBox="1"/>
          <p:nvPr/>
        </p:nvSpPr>
        <p:spPr>
          <a:xfrm>
            <a:off x="7434813" y="1097842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Wo</a:t>
            </a:r>
            <a:endParaRPr sz="1100"/>
          </a:p>
        </p:txBody>
      </p:sp>
      <p:sp>
        <p:nvSpPr>
          <p:cNvPr id="314" name="Google Shape;314;g20504761c68_0_498"/>
          <p:cNvSpPr txBox="1"/>
          <p:nvPr/>
        </p:nvSpPr>
        <p:spPr>
          <a:xfrm>
            <a:off x="6601116" y="782826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matrix (d_model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315" name="Google Shape;315;g20504761c68_0_498"/>
          <p:cNvCxnSpPr>
            <a:stCxn id="311" idx="3"/>
            <a:endCxn id="312" idx="1"/>
          </p:cNvCxnSpPr>
          <p:nvPr/>
        </p:nvCxnSpPr>
        <p:spPr>
          <a:xfrm>
            <a:off x="8139679" y="2433915"/>
            <a:ext cx="2241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6" name="Google Shape;316;g20504761c68_0_498"/>
          <p:cNvSpPr txBox="1"/>
          <p:nvPr/>
        </p:nvSpPr>
        <p:spPr>
          <a:xfrm>
            <a:off x="6712955" y="2904576"/>
            <a:ext cx="19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* d_model MAC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2 * n * d_model ADD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17" name="Google Shape;317;g20504761c68_0_498"/>
          <p:cNvSpPr txBox="1"/>
          <p:nvPr/>
        </p:nvSpPr>
        <p:spPr>
          <a:xfrm>
            <a:off x="7813542" y="3329978"/>
            <a:ext cx="21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Dropout: n * d_model Op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LayerNorm: 7 * n * d_model + 4 * n Op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18" name="Google Shape;318;g20504761c68_0_498"/>
          <p:cNvSpPr txBox="1"/>
          <p:nvPr/>
        </p:nvSpPr>
        <p:spPr>
          <a:xfrm>
            <a:off x="9503148" y="2202346"/>
            <a:ext cx="5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y</a:t>
            </a:r>
            <a:endParaRPr sz="1100"/>
          </a:p>
        </p:txBody>
      </p:sp>
      <p:sp>
        <p:nvSpPr>
          <p:cNvPr id="319" name="Google Shape;319;g20504761c68_0_498"/>
          <p:cNvSpPr txBox="1"/>
          <p:nvPr/>
        </p:nvSpPr>
        <p:spPr>
          <a:xfrm>
            <a:off x="8462979" y="1593034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Output to Feed Forward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320" name="Google Shape;320;g20504761c68_0_498"/>
          <p:cNvCxnSpPr>
            <a:stCxn id="312" idx="3"/>
            <a:endCxn id="318" idx="1"/>
          </p:cNvCxnSpPr>
          <p:nvPr/>
        </p:nvCxnSpPr>
        <p:spPr>
          <a:xfrm flipH="1" rot="10800000">
            <a:off x="9279018" y="2379231"/>
            <a:ext cx="224100" cy="5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1" name="Google Shape;321;g20504761c68_0_498"/>
          <p:cNvSpPr/>
          <p:nvPr/>
        </p:nvSpPr>
        <p:spPr>
          <a:xfrm rot="-7651147">
            <a:off x="6998679" y="2299649"/>
            <a:ext cx="21181" cy="268221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g20504761c68_0_498"/>
          <p:cNvCxnSpPr>
            <a:stCxn id="321" idx="1"/>
            <a:endCxn id="311" idx="1"/>
          </p:cNvCxnSpPr>
          <p:nvPr/>
        </p:nvCxnSpPr>
        <p:spPr>
          <a:xfrm flipH="1" rot="10800000">
            <a:off x="7015719" y="2434060"/>
            <a:ext cx="2391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g20504761c68_0_498"/>
          <p:cNvCxnSpPr>
            <a:stCxn id="313" idx="2"/>
            <a:endCxn id="311" idx="0"/>
          </p:cNvCxnSpPr>
          <p:nvPr/>
        </p:nvCxnSpPr>
        <p:spPr>
          <a:xfrm>
            <a:off x="7697313" y="1451842"/>
            <a:ext cx="0" cy="6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4" name="Google Shape;324;g20504761c68_0_498"/>
          <p:cNvSpPr txBox="1"/>
          <p:nvPr/>
        </p:nvSpPr>
        <p:spPr>
          <a:xfrm>
            <a:off x="3849225" y="463332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Q(i)</a:t>
            </a:r>
            <a:endParaRPr sz="1100"/>
          </a:p>
        </p:txBody>
      </p:sp>
      <p:sp>
        <p:nvSpPr>
          <p:cNvPr id="325" name="Google Shape;325;g20504761c68_0_498"/>
          <p:cNvSpPr/>
          <p:nvPr/>
        </p:nvSpPr>
        <p:spPr>
          <a:xfrm>
            <a:off x="5304887" y="4955175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cxnSp>
        <p:nvCxnSpPr>
          <p:cNvPr id="326" name="Google Shape;326;g20504761c68_0_498"/>
          <p:cNvCxnSpPr>
            <a:stCxn id="324" idx="3"/>
            <a:endCxn id="325" idx="1"/>
          </p:cNvCxnSpPr>
          <p:nvPr/>
        </p:nvCxnSpPr>
        <p:spPr>
          <a:xfrm>
            <a:off x="4609725" y="4810325"/>
            <a:ext cx="695100" cy="4005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7" name="Google Shape;327;g20504761c68_0_498"/>
          <p:cNvCxnSpPr>
            <a:stCxn id="328" idx="3"/>
            <a:endCxn id="325" idx="1"/>
          </p:cNvCxnSpPr>
          <p:nvPr/>
        </p:nvCxnSpPr>
        <p:spPr>
          <a:xfrm flipH="1" rot="10800000">
            <a:off x="4609725" y="5210788"/>
            <a:ext cx="695100" cy="6141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9" name="Google Shape;329;g20504761c68_0_498"/>
          <p:cNvSpPr txBox="1"/>
          <p:nvPr/>
        </p:nvSpPr>
        <p:spPr>
          <a:xfrm>
            <a:off x="3849250" y="6412600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V(i)</a:t>
            </a:r>
            <a:endParaRPr sz="1100"/>
          </a:p>
        </p:txBody>
      </p:sp>
      <p:sp>
        <p:nvSpPr>
          <p:cNvPr id="330" name="Google Shape;330;g20504761c68_0_498"/>
          <p:cNvSpPr/>
          <p:nvPr/>
        </p:nvSpPr>
        <p:spPr>
          <a:xfrm>
            <a:off x="7530912" y="5635125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sp>
        <p:nvSpPr>
          <p:cNvPr id="331" name="Google Shape;331;g20504761c68_0_498"/>
          <p:cNvSpPr/>
          <p:nvPr/>
        </p:nvSpPr>
        <p:spPr>
          <a:xfrm>
            <a:off x="6295050" y="5020000"/>
            <a:ext cx="588600" cy="3816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Softmax</a:t>
            </a:r>
            <a:endParaRPr b="1" sz="800"/>
          </a:p>
        </p:txBody>
      </p:sp>
      <p:cxnSp>
        <p:nvCxnSpPr>
          <p:cNvPr id="332" name="Google Shape;332;g20504761c68_0_498"/>
          <p:cNvCxnSpPr>
            <a:stCxn id="325" idx="3"/>
            <a:endCxn id="331" idx="1"/>
          </p:cNvCxnSpPr>
          <p:nvPr/>
        </p:nvCxnSpPr>
        <p:spPr>
          <a:xfrm>
            <a:off x="6065387" y="5210775"/>
            <a:ext cx="229800" cy="600"/>
          </a:xfrm>
          <a:prstGeom prst="curvedConnector3">
            <a:avLst>
              <a:gd fmla="val 4997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3" name="Google Shape;333;g20504761c68_0_498"/>
          <p:cNvCxnSpPr>
            <a:stCxn id="329" idx="3"/>
            <a:endCxn id="330" idx="1"/>
          </p:cNvCxnSpPr>
          <p:nvPr/>
        </p:nvCxnSpPr>
        <p:spPr>
          <a:xfrm flipH="1" rot="10800000">
            <a:off x="4609750" y="5890600"/>
            <a:ext cx="2921100" cy="6990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4" name="Google Shape;334;g20504761c68_0_498"/>
          <p:cNvCxnSpPr>
            <a:stCxn id="331" idx="3"/>
            <a:endCxn id="330" idx="1"/>
          </p:cNvCxnSpPr>
          <p:nvPr/>
        </p:nvCxnSpPr>
        <p:spPr>
          <a:xfrm>
            <a:off x="6883650" y="5210800"/>
            <a:ext cx="647400" cy="6798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28" name="Google Shape;328;g20504761c68_0_498"/>
          <p:cNvSpPr txBox="1"/>
          <p:nvPr/>
        </p:nvSpPr>
        <p:spPr>
          <a:xfrm>
            <a:off x="3849225" y="5647888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K(i)^T</a:t>
            </a:r>
            <a:endParaRPr sz="1100"/>
          </a:p>
        </p:txBody>
      </p:sp>
      <p:sp>
        <p:nvSpPr>
          <p:cNvPr id="335" name="Google Shape;335;g20504761c68_0_498"/>
          <p:cNvSpPr txBox="1"/>
          <p:nvPr/>
        </p:nvSpPr>
        <p:spPr>
          <a:xfrm>
            <a:off x="7112733" y="4927711"/>
            <a:ext cx="4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</a:t>
            </a:r>
            <a:endParaRPr sz="1100"/>
          </a:p>
        </p:txBody>
      </p:sp>
      <p:cxnSp>
        <p:nvCxnSpPr>
          <p:cNvPr id="336" name="Google Shape;336;g20504761c68_0_498"/>
          <p:cNvCxnSpPr>
            <a:stCxn id="330" idx="3"/>
          </p:cNvCxnSpPr>
          <p:nvPr/>
        </p:nvCxnSpPr>
        <p:spPr>
          <a:xfrm>
            <a:off x="8291412" y="5890725"/>
            <a:ext cx="319500" cy="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7" name="Google Shape;337;g20504761c68_0_498"/>
          <p:cNvSpPr txBox="1"/>
          <p:nvPr/>
        </p:nvSpPr>
        <p:spPr>
          <a:xfrm>
            <a:off x="8610928" y="5713750"/>
            <a:ext cx="5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SA(i)</a:t>
            </a:r>
            <a:endParaRPr sz="1100"/>
          </a:p>
        </p:txBody>
      </p:sp>
      <p:sp>
        <p:nvSpPr>
          <p:cNvPr id="338" name="Google Shape;338;g20504761c68_0_498"/>
          <p:cNvSpPr txBox="1"/>
          <p:nvPr/>
        </p:nvSpPr>
        <p:spPr>
          <a:xfrm>
            <a:off x="8068488" y="5281700"/>
            <a:ext cx="14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self-attention (n x dk)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39" name="Google Shape;339;g20504761c68_0_498"/>
          <p:cNvSpPr txBox="1"/>
          <p:nvPr/>
        </p:nvSpPr>
        <p:spPr>
          <a:xfrm>
            <a:off x="2157788" y="5499838"/>
            <a:ext cx="16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Q, K, V (n x dk)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40" name="Google Shape;340;g20504761c68_0_498"/>
          <p:cNvSpPr txBox="1"/>
          <p:nvPr/>
        </p:nvSpPr>
        <p:spPr>
          <a:xfrm>
            <a:off x="6725729" y="4543400"/>
            <a:ext cx="12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  (n x n)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41" name="Google Shape;341;g20504761c68_0_498"/>
          <p:cNvSpPr txBox="1"/>
          <p:nvPr/>
        </p:nvSpPr>
        <p:spPr>
          <a:xfrm>
            <a:off x="5024238" y="5459000"/>
            <a:ext cx="13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dk * n MAC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42" name="Google Shape;342;g20504761c68_0_498"/>
          <p:cNvSpPr txBox="1"/>
          <p:nvPr/>
        </p:nvSpPr>
        <p:spPr>
          <a:xfrm>
            <a:off x="7250250" y="6280425"/>
            <a:ext cx="13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n* dk MAC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43" name="Google Shape;343;g20504761c68_0_498"/>
          <p:cNvSpPr txBox="1"/>
          <p:nvPr/>
        </p:nvSpPr>
        <p:spPr>
          <a:xfrm>
            <a:off x="5928438" y="5459000"/>
            <a:ext cx="13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n * 91 Op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44" name="Google Shape;344;g20504761c68_0_498"/>
          <p:cNvSpPr/>
          <p:nvPr/>
        </p:nvSpPr>
        <p:spPr>
          <a:xfrm rot="10800000">
            <a:off x="6206550" y="3075325"/>
            <a:ext cx="379800" cy="1514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054e185355_0_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Vectorization: Multihead Attention</a:t>
            </a:r>
            <a:endParaRPr/>
          </a:p>
        </p:txBody>
      </p:sp>
      <p:sp>
        <p:nvSpPr>
          <p:cNvPr id="351" name="Google Shape;351;g2054e185355_0_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2" name="Google Shape;352;g2054e185355_0_0"/>
          <p:cNvSpPr/>
          <p:nvPr/>
        </p:nvSpPr>
        <p:spPr>
          <a:xfrm>
            <a:off x="4569944" y="4628128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353" name="Google Shape;353;g2054e185355_0_0"/>
          <p:cNvSpPr/>
          <p:nvPr/>
        </p:nvSpPr>
        <p:spPr>
          <a:xfrm>
            <a:off x="4549696" y="5420106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Transpose</a:t>
            </a:r>
            <a:endParaRPr b="1" sz="800"/>
          </a:p>
        </p:txBody>
      </p:sp>
      <p:sp>
        <p:nvSpPr>
          <p:cNvPr id="354" name="Google Shape;354;g2054e185355_0_0"/>
          <p:cNvSpPr/>
          <p:nvPr/>
        </p:nvSpPr>
        <p:spPr>
          <a:xfrm>
            <a:off x="4549694" y="6361403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355" name="Google Shape;355;g2054e185355_0_0"/>
          <p:cNvSpPr txBox="1"/>
          <p:nvPr/>
        </p:nvSpPr>
        <p:spPr>
          <a:xfrm>
            <a:off x="2033601" y="5647338"/>
            <a:ext cx="4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x</a:t>
            </a:r>
            <a:endParaRPr sz="1100"/>
          </a:p>
        </p:txBody>
      </p:sp>
      <p:cxnSp>
        <p:nvCxnSpPr>
          <p:cNvPr id="356" name="Google Shape;356;g2054e185355_0_0"/>
          <p:cNvCxnSpPr>
            <a:stCxn id="355" idx="3"/>
            <a:endCxn id="352" idx="1"/>
          </p:cNvCxnSpPr>
          <p:nvPr/>
        </p:nvCxnSpPr>
        <p:spPr>
          <a:xfrm flipH="1" rot="10800000">
            <a:off x="2488701" y="4814838"/>
            <a:ext cx="2081100" cy="1009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7" name="Google Shape;357;g2054e185355_0_0"/>
          <p:cNvCxnSpPr>
            <a:stCxn id="355" idx="3"/>
            <a:endCxn id="353" idx="1"/>
          </p:cNvCxnSpPr>
          <p:nvPr/>
        </p:nvCxnSpPr>
        <p:spPr>
          <a:xfrm flipH="1" rot="10800000">
            <a:off x="2488701" y="5606838"/>
            <a:ext cx="2061000" cy="21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8" name="Google Shape;358;g2054e185355_0_0"/>
          <p:cNvCxnSpPr>
            <a:stCxn id="355" idx="3"/>
            <a:endCxn id="354" idx="1"/>
          </p:cNvCxnSpPr>
          <p:nvPr/>
        </p:nvCxnSpPr>
        <p:spPr>
          <a:xfrm>
            <a:off x="2488701" y="5824338"/>
            <a:ext cx="2061000" cy="72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9" name="Google Shape;359;g2054e185355_0_0"/>
          <p:cNvSpPr txBox="1"/>
          <p:nvPr/>
        </p:nvSpPr>
        <p:spPr>
          <a:xfrm>
            <a:off x="2438777" y="4330953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matrices (d_model x dk)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60" name="Google Shape;360;g2054e185355_0_0"/>
          <p:cNvSpPr txBox="1"/>
          <p:nvPr/>
        </p:nvSpPr>
        <p:spPr>
          <a:xfrm>
            <a:off x="3643028" y="5113034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Wq(i)</a:t>
            </a:r>
            <a:endParaRPr sz="1100"/>
          </a:p>
        </p:txBody>
      </p:sp>
      <p:sp>
        <p:nvSpPr>
          <p:cNvPr id="361" name="Google Shape;361;g2054e185355_0_0"/>
          <p:cNvSpPr txBox="1"/>
          <p:nvPr/>
        </p:nvSpPr>
        <p:spPr>
          <a:xfrm>
            <a:off x="3637609" y="5857628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Wk(i)</a:t>
            </a:r>
            <a:endParaRPr sz="1100"/>
          </a:p>
        </p:txBody>
      </p:sp>
      <p:sp>
        <p:nvSpPr>
          <p:cNvPr id="362" name="Google Shape;362;g2054e185355_0_0"/>
          <p:cNvSpPr txBox="1"/>
          <p:nvPr/>
        </p:nvSpPr>
        <p:spPr>
          <a:xfrm>
            <a:off x="3637609" y="6492088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Wv(i)</a:t>
            </a:r>
            <a:endParaRPr sz="1100"/>
          </a:p>
        </p:txBody>
      </p:sp>
      <p:cxnSp>
        <p:nvCxnSpPr>
          <p:cNvPr id="363" name="Google Shape;363;g2054e185355_0_0"/>
          <p:cNvCxnSpPr>
            <a:stCxn id="360" idx="3"/>
            <a:endCxn id="352" idx="1"/>
          </p:cNvCxnSpPr>
          <p:nvPr/>
        </p:nvCxnSpPr>
        <p:spPr>
          <a:xfrm flipH="1" rot="10800000">
            <a:off x="4168028" y="4814834"/>
            <a:ext cx="402000" cy="4752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4" name="Google Shape;364;g2054e185355_0_0"/>
          <p:cNvCxnSpPr>
            <a:stCxn id="361" idx="3"/>
            <a:endCxn id="353" idx="1"/>
          </p:cNvCxnSpPr>
          <p:nvPr/>
        </p:nvCxnSpPr>
        <p:spPr>
          <a:xfrm flipH="1" rot="10800000">
            <a:off x="4162609" y="5606828"/>
            <a:ext cx="387000" cy="4278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65" name="Google Shape;365;g2054e185355_0_0"/>
          <p:cNvCxnSpPr>
            <a:stCxn id="362" idx="3"/>
            <a:endCxn id="354" idx="1"/>
          </p:cNvCxnSpPr>
          <p:nvPr/>
        </p:nvCxnSpPr>
        <p:spPr>
          <a:xfrm flipH="1" rot="10800000">
            <a:off x="4162609" y="6547888"/>
            <a:ext cx="387000" cy="121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6" name="Google Shape;366;g2054e185355_0_0"/>
          <p:cNvSpPr txBox="1"/>
          <p:nvPr/>
        </p:nvSpPr>
        <p:spPr>
          <a:xfrm>
            <a:off x="891600" y="5239495"/>
            <a:ext cx="235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input tokens or output from the previous layer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67" name="Google Shape;367;g2054e185355_0_0"/>
          <p:cNvSpPr txBox="1"/>
          <p:nvPr/>
        </p:nvSpPr>
        <p:spPr>
          <a:xfrm>
            <a:off x="4080546" y="5888548"/>
            <a:ext cx="19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* dk MAC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dk ADD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68" name="Google Shape;368;g2054e185355_0_0"/>
          <p:cNvSpPr/>
          <p:nvPr/>
        </p:nvSpPr>
        <p:spPr>
          <a:xfrm>
            <a:off x="6049155" y="190728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69" name="Google Shape;369;g2054e185355_0_0"/>
          <p:cNvSpPr/>
          <p:nvPr/>
        </p:nvSpPr>
        <p:spPr>
          <a:xfrm>
            <a:off x="5995488" y="1984925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70" name="Google Shape;370;g2054e185355_0_0"/>
          <p:cNvSpPr/>
          <p:nvPr/>
        </p:nvSpPr>
        <p:spPr>
          <a:xfrm>
            <a:off x="5941822" y="205094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71" name="Google Shape;371;g2054e185355_0_0"/>
          <p:cNvSpPr/>
          <p:nvPr/>
        </p:nvSpPr>
        <p:spPr>
          <a:xfrm>
            <a:off x="5878947" y="2132618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72" name="Google Shape;372;g2054e185355_0_0"/>
          <p:cNvSpPr/>
          <p:nvPr/>
        </p:nvSpPr>
        <p:spPr>
          <a:xfrm rot="2603439">
            <a:off x="5800398" y="1685810"/>
            <a:ext cx="203939" cy="47023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2054e185355_0_0"/>
          <p:cNvSpPr txBox="1"/>
          <p:nvPr/>
        </p:nvSpPr>
        <p:spPr>
          <a:xfrm>
            <a:off x="5599581" y="1495378"/>
            <a:ext cx="2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</a:t>
            </a:r>
            <a:endParaRPr sz="1100"/>
          </a:p>
        </p:txBody>
      </p:sp>
      <p:sp>
        <p:nvSpPr>
          <p:cNvPr id="374" name="Google Shape;374;g2054e185355_0_0"/>
          <p:cNvSpPr/>
          <p:nvPr/>
        </p:nvSpPr>
        <p:spPr>
          <a:xfrm>
            <a:off x="7254679" y="2116215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Residual</a:t>
            </a:r>
            <a:endParaRPr b="1" sz="800"/>
          </a:p>
        </p:txBody>
      </p:sp>
      <p:sp>
        <p:nvSpPr>
          <p:cNvPr id="375" name="Google Shape;375;g2054e185355_0_0"/>
          <p:cNvSpPr/>
          <p:nvPr/>
        </p:nvSpPr>
        <p:spPr>
          <a:xfrm>
            <a:off x="8363718" y="2145681"/>
            <a:ext cx="915300" cy="5763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Dropout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LayerNorm</a:t>
            </a:r>
            <a:endParaRPr b="1" sz="800"/>
          </a:p>
        </p:txBody>
      </p:sp>
      <p:sp>
        <p:nvSpPr>
          <p:cNvPr id="376" name="Google Shape;376;g2054e185355_0_0"/>
          <p:cNvSpPr txBox="1"/>
          <p:nvPr/>
        </p:nvSpPr>
        <p:spPr>
          <a:xfrm>
            <a:off x="7434813" y="1097842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Wo</a:t>
            </a:r>
            <a:endParaRPr sz="1100"/>
          </a:p>
        </p:txBody>
      </p:sp>
      <p:sp>
        <p:nvSpPr>
          <p:cNvPr id="377" name="Google Shape;377;g2054e185355_0_0"/>
          <p:cNvSpPr txBox="1"/>
          <p:nvPr/>
        </p:nvSpPr>
        <p:spPr>
          <a:xfrm>
            <a:off x="6601116" y="782826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matrix (d_model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378" name="Google Shape;378;g2054e185355_0_0"/>
          <p:cNvCxnSpPr>
            <a:stCxn id="374" idx="3"/>
            <a:endCxn id="375" idx="1"/>
          </p:cNvCxnSpPr>
          <p:nvPr/>
        </p:nvCxnSpPr>
        <p:spPr>
          <a:xfrm>
            <a:off x="8139679" y="2433915"/>
            <a:ext cx="2241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9" name="Google Shape;379;g2054e185355_0_0"/>
          <p:cNvSpPr txBox="1"/>
          <p:nvPr/>
        </p:nvSpPr>
        <p:spPr>
          <a:xfrm>
            <a:off x="6712955" y="2904576"/>
            <a:ext cx="1968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* d_model MAC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2 * n * d_model ADD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80" name="Google Shape;380;g2054e185355_0_0"/>
          <p:cNvSpPr txBox="1"/>
          <p:nvPr/>
        </p:nvSpPr>
        <p:spPr>
          <a:xfrm>
            <a:off x="7813542" y="3329978"/>
            <a:ext cx="212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Dropout: n * d_model Op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LayerNorm: 7 * n * d_model + 4 * n Op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381" name="Google Shape;381;g2054e185355_0_0"/>
          <p:cNvSpPr txBox="1"/>
          <p:nvPr/>
        </p:nvSpPr>
        <p:spPr>
          <a:xfrm>
            <a:off x="9503148" y="2202346"/>
            <a:ext cx="5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y</a:t>
            </a:r>
            <a:endParaRPr sz="1100"/>
          </a:p>
        </p:txBody>
      </p:sp>
      <p:sp>
        <p:nvSpPr>
          <p:cNvPr id="382" name="Google Shape;382;g2054e185355_0_0"/>
          <p:cNvSpPr txBox="1"/>
          <p:nvPr/>
        </p:nvSpPr>
        <p:spPr>
          <a:xfrm>
            <a:off x="8462979" y="1593034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Output to Feed Forward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383" name="Google Shape;383;g2054e185355_0_0"/>
          <p:cNvCxnSpPr>
            <a:stCxn id="375" idx="3"/>
            <a:endCxn id="381" idx="1"/>
          </p:cNvCxnSpPr>
          <p:nvPr/>
        </p:nvCxnSpPr>
        <p:spPr>
          <a:xfrm flipH="1" rot="10800000">
            <a:off x="9279018" y="2379231"/>
            <a:ext cx="224100" cy="54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g2054e185355_0_0"/>
          <p:cNvSpPr/>
          <p:nvPr/>
        </p:nvSpPr>
        <p:spPr>
          <a:xfrm rot="-7651147">
            <a:off x="6998679" y="2299649"/>
            <a:ext cx="21181" cy="268221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5" name="Google Shape;385;g2054e185355_0_0"/>
          <p:cNvCxnSpPr>
            <a:stCxn id="384" idx="1"/>
            <a:endCxn id="374" idx="1"/>
          </p:cNvCxnSpPr>
          <p:nvPr/>
        </p:nvCxnSpPr>
        <p:spPr>
          <a:xfrm flipH="1" rot="10800000">
            <a:off x="7015719" y="2434060"/>
            <a:ext cx="2391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g2054e185355_0_0"/>
          <p:cNvCxnSpPr>
            <a:stCxn id="376" idx="2"/>
            <a:endCxn id="374" idx="0"/>
          </p:cNvCxnSpPr>
          <p:nvPr/>
        </p:nvCxnSpPr>
        <p:spPr>
          <a:xfrm>
            <a:off x="7697313" y="1451842"/>
            <a:ext cx="0" cy="6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g2054e185355_0_0"/>
          <p:cNvSpPr txBox="1"/>
          <p:nvPr/>
        </p:nvSpPr>
        <p:spPr>
          <a:xfrm>
            <a:off x="5434700" y="45180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Q(i)</a:t>
            </a:r>
            <a:endParaRPr sz="1100"/>
          </a:p>
        </p:txBody>
      </p:sp>
      <p:sp>
        <p:nvSpPr>
          <p:cNvPr id="388" name="Google Shape;388;g2054e185355_0_0"/>
          <p:cNvSpPr/>
          <p:nvPr/>
        </p:nvSpPr>
        <p:spPr>
          <a:xfrm>
            <a:off x="7014537" y="498790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cxnSp>
        <p:nvCxnSpPr>
          <p:cNvPr id="389" name="Google Shape;389;g2054e185355_0_0"/>
          <p:cNvCxnSpPr>
            <a:stCxn id="352" idx="3"/>
            <a:endCxn id="388" idx="1"/>
          </p:cNvCxnSpPr>
          <p:nvPr/>
        </p:nvCxnSpPr>
        <p:spPr>
          <a:xfrm>
            <a:off x="5454944" y="4814728"/>
            <a:ext cx="1559700" cy="4287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0" name="Google Shape;390;g2054e185355_0_0"/>
          <p:cNvCxnSpPr>
            <a:stCxn id="353" idx="3"/>
            <a:endCxn id="388" idx="1"/>
          </p:cNvCxnSpPr>
          <p:nvPr/>
        </p:nvCxnSpPr>
        <p:spPr>
          <a:xfrm flipH="1" rot="10800000">
            <a:off x="5434696" y="5243406"/>
            <a:ext cx="1579800" cy="363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1" name="Google Shape;391;g2054e185355_0_0"/>
          <p:cNvSpPr txBox="1"/>
          <p:nvPr/>
        </p:nvSpPr>
        <p:spPr>
          <a:xfrm>
            <a:off x="5558900" y="644532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V(i)</a:t>
            </a:r>
            <a:endParaRPr sz="1100"/>
          </a:p>
        </p:txBody>
      </p:sp>
      <p:sp>
        <p:nvSpPr>
          <p:cNvPr id="392" name="Google Shape;392;g2054e185355_0_0"/>
          <p:cNvSpPr/>
          <p:nvPr/>
        </p:nvSpPr>
        <p:spPr>
          <a:xfrm>
            <a:off x="9240562" y="566785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sp>
        <p:nvSpPr>
          <p:cNvPr id="393" name="Google Shape;393;g2054e185355_0_0"/>
          <p:cNvSpPr/>
          <p:nvPr/>
        </p:nvSpPr>
        <p:spPr>
          <a:xfrm>
            <a:off x="8004700" y="5052725"/>
            <a:ext cx="588600" cy="3816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Softmax</a:t>
            </a:r>
            <a:endParaRPr b="1" sz="800"/>
          </a:p>
        </p:txBody>
      </p:sp>
      <p:cxnSp>
        <p:nvCxnSpPr>
          <p:cNvPr id="394" name="Google Shape;394;g2054e185355_0_0"/>
          <p:cNvCxnSpPr>
            <a:stCxn id="388" idx="3"/>
            <a:endCxn id="393" idx="1"/>
          </p:cNvCxnSpPr>
          <p:nvPr/>
        </p:nvCxnSpPr>
        <p:spPr>
          <a:xfrm>
            <a:off x="7775037" y="5243500"/>
            <a:ext cx="229800" cy="600"/>
          </a:xfrm>
          <a:prstGeom prst="curvedConnector3">
            <a:avLst>
              <a:gd fmla="val 4997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5" name="Google Shape;395;g2054e185355_0_0"/>
          <p:cNvCxnSpPr>
            <a:stCxn id="354" idx="3"/>
            <a:endCxn id="392" idx="1"/>
          </p:cNvCxnSpPr>
          <p:nvPr/>
        </p:nvCxnSpPr>
        <p:spPr>
          <a:xfrm flipH="1" rot="10800000">
            <a:off x="5434694" y="5923403"/>
            <a:ext cx="3805800" cy="624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6" name="Google Shape;396;g2054e185355_0_0"/>
          <p:cNvCxnSpPr>
            <a:stCxn id="393" idx="3"/>
            <a:endCxn id="392" idx="1"/>
          </p:cNvCxnSpPr>
          <p:nvPr/>
        </p:nvCxnSpPr>
        <p:spPr>
          <a:xfrm>
            <a:off x="8593300" y="5243525"/>
            <a:ext cx="647400" cy="6798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7" name="Google Shape;397;g2054e185355_0_0"/>
          <p:cNvSpPr txBox="1"/>
          <p:nvPr/>
        </p:nvSpPr>
        <p:spPr>
          <a:xfrm>
            <a:off x="5558875" y="5680613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K(i)^T</a:t>
            </a:r>
            <a:endParaRPr sz="1100"/>
          </a:p>
        </p:txBody>
      </p:sp>
      <p:sp>
        <p:nvSpPr>
          <p:cNvPr id="398" name="Google Shape;398;g2054e185355_0_0"/>
          <p:cNvSpPr txBox="1"/>
          <p:nvPr/>
        </p:nvSpPr>
        <p:spPr>
          <a:xfrm>
            <a:off x="8822383" y="4960436"/>
            <a:ext cx="4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</a:t>
            </a:r>
            <a:endParaRPr sz="1100"/>
          </a:p>
        </p:txBody>
      </p:sp>
      <p:cxnSp>
        <p:nvCxnSpPr>
          <p:cNvPr id="399" name="Google Shape;399;g2054e185355_0_0"/>
          <p:cNvCxnSpPr>
            <a:stCxn id="392" idx="3"/>
          </p:cNvCxnSpPr>
          <p:nvPr/>
        </p:nvCxnSpPr>
        <p:spPr>
          <a:xfrm>
            <a:off x="10001062" y="5923450"/>
            <a:ext cx="319500" cy="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0" name="Google Shape;400;g2054e185355_0_0"/>
          <p:cNvSpPr txBox="1"/>
          <p:nvPr/>
        </p:nvSpPr>
        <p:spPr>
          <a:xfrm>
            <a:off x="10320578" y="5746475"/>
            <a:ext cx="5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SA(i)</a:t>
            </a:r>
            <a:endParaRPr sz="1100"/>
          </a:p>
        </p:txBody>
      </p:sp>
      <p:sp>
        <p:nvSpPr>
          <p:cNvPr id="401" name="Google Shape;401;g2054e185355_0_0"/>
          <p:cNvSpPr txBox="1"/>
          <p:nvPr/>
        </p:nvSpPr>
        <p:spPr>
          <a:xfrm>
            <a:off x="9778138" y="5314425"/>
            <a:ext cx="14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self-attention (n x dk)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02" name="Google Shape;402;g2054e185355_0_0"/>
          <p:cNvSpPr txBox="1"/>
          <p:nvPr/>
        </p:nvSpPr>
        <p:spPr>
          <a:xfrm>
            <a:off x="5056663" y="4073975"/>
            <a:ext cx="16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Q(i), K(i), V(i)  (n x dk)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03" name="Google Shape;403;g2054e185355_0_0"/>
          <p:cNvSpPr txBox="1"/>
          <p:nvPr/>
        </p:nvSpPr>
        <p:spPr>
          <a:xfrm>
            <a:off x="8435379" y="4576125"/>
            <a:ext cx="12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  (n x n)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04" name="Google Shape;404;g2054e185355_0_0"/>
          <p:cNvSpPr txBox="1"/>
          <p:nvPr/>
        </p:nvSpPr>
        <p:spPr>
          <a:xfrm>
            <a:off x="6733888" y="5491725"/>
            <a:ext cx="13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dk * n MAC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405" name="Google Shape;405;g2054e185355_0_0"/>
          <p:cNvSpPr txBox="1"/>
          <p:nvPr/>
        </p:nvSpPr>
        <p:spPr>
          <a:xfrm>
            <a:off x="8959900" y="6313150"/>
            <a:ext cx="13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n* dk MAC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406" name="Google Shape;406;g2054e185355_0_0"/>
          <p:cNvSpPr txBox="1"/>
          <p:nvPr/>
        </p:nvSpPr>
        <p:spPr>
          <a:xfrm>
            <a:off x="7638088" y="5491725"/>
            <a:ext cx="13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n * 91 Op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407" name="Google Shape;407;g2054e185355_0_0"/>
          <p:cNvSpPr/>
          <p:nvPr/>
        </p:nvSpPr>
        <p:spPr>
          <a:xfrm rot="10800000">
            <a:off x="6392575" y="3071150"/>
            <a:ext cx="379800" cy="106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054e185355_0_0"/>
          <p:cNvSpPr txBox="1"/>
          <p:nvPr/>
        </p:nvSpPr>
        <p:spPr>
          <a:xfrm>
            <a:off x="347625" y="1669814"/>
            <a:ext cx="519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Multicore System: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Split Wq/Wk/Wv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Calculate Q(i), K(i), V(i) of each head individually</a:t>
            </a:r>
            <a:endParaRPr/>
          </a:p>
        </p:txBody>
      </p:sp>
      <p:sp>
        <p:nvSpPr>
          <p:cNvPr id="409" name="Google Shape;409;g2054e185355_0_0"/>
          <p:cNvSpPr/>
          <p:nvPr/>
        </p:nvSpPr>
        <p:spPr>
          <a:xfrm>
            <a:off x="1240552" y="2885535"/>
            <a:ext cx="421200" cy="8292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Wq(0)</a:t>
            </a:r>
            <a:endParaRPr sz="1100"/>
          </a:p>
        </p:txBody>
      </p:sp>
      <p:sp>
        <p:nvSpPr>
          <p:cNvPr id="410" name="Google Shape;410;g2054e185355_0_0"/>
          <p:cNvSpPr/>
          <p:nvPr/>
        </p:nvSpPr>
        <p:spPr>
          <a:xfrm>
            <a:off x="1661885" y="2885535"/>
            <a:ext cx="421200" cy="8292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Wq(1)</a:t>
            </a:r>
            <a:endParaRPr sz="1100"/>
          </a:p>
        </p:txBody>
      </p:sp>
      <p:sp>
        <p:nvSpPr>
          <p:cNvPr id="411" name="Google Shape;411;g2054e185355_0_0"/>
          <p:cNvSpPr/>
          <p:nvPr/>
        </p:nvSpPr>
        <p:spPr>
          <a:xfrm>
            <a:off x="2083218" y="2885535"/>
            <a:ext cx="421200" cy="8292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Wq(2)</a:t>
            </a:r>
            <a:endParaRPr sz="1100"/>
          </a:p>
        </p:txBody>
      </p:sp>
      <p:sp>
        <p:nvSpPr>
          <p:cNvPr id="412" name="Google Shape;412;g2054e185355_0_0"/>
          <p:cNvSpPr/>
          <p:nvPr/>
        </p:nvSpPr>
        <p:spPr>
          <a:xfrm>
            <a:off x="2504551" y="2885535"/>
            <a:ext cx="421200" cy="8292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Wq(3)</a:t>
            </a:r>
            <a:endParaRPr sz="1100"/>
          </a:p>
        </p:txBody>
      </p:sp>
      <p:sp>
        <p:nvSpPr>
          <p:cNvPr id="413" name="Google Shape;413;g2054e185355_0_0"/>
          <p:cNvSpPr txBox="1"/>
          <p:nvPr/>
        </p:nvSpPr>
        <p:spPr>
          <a:xfrm>
            <a:off x="325100" y="3153975"/>
            <a:ext cx="9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</a:rPr>
              <a:t>d_model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768</a:t>
            </a:r>
            <a:endParaRPr sz="1100"/>
          </a:p>
        </p:txBody>
      </p:sp>
      <p:sp>
        <p:nvSpPr>
          <p:cNvPr id="414" name="Google Shape;414;g2054e185355_0_0"/>
          <p:cNvSpPr txBox="1"/>
          <p:nvPr/>
        </p:nvSpPr>
        <p:spPr>
          <a:xfrm>
            <a:off x="1221457" y="3752300"/>
            <a:ext cx="58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dk 64</a:t>
            </a:r>
            <a:endParaRPr sz="1100"/>
          </a:p>
        </p:txBody>
      </p:sp>
      <p:sp>
        <p:nvSpPr>
          <p:cNvPr id="415" name="Google Shape;415;g2054e185355_0_0"/>
          <p:cNvSpPr/>
          <p:nvPr/>
        </p:nvSpPr>
        <p:spPr>
          <a:xfrm rot="5400000">
            <a:off x="2213700" y="1790004"/>
            <a:ext cx="81000" cy="203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2054e185355_0_0"/>
          <p:cNvSpPr txBox="1"/>
          <p:nvPr/>
        </p:nvSpPr>
        <p:spPr>
          <a:xfrm>
            <a:off x="1810049" y="2421575"/>
            <a:ext cx="111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d_model 768</a:t>
            </a:r>
            <a:endParaRPr sz="1100"/>
          </a:p>
        </p:txBody>
      </p:sp>
      <p:sp>
        <p:nvSpPr>
          <p:cNvPr id="417" name="Google Shape;417;g2054e185355_0_0"/>
          <p:cNvSpPr txBox="1"/>
          <p:nvPr/>
        </p:nvSpPr>
        <p:spPr>
          <a:xfrm>
            <a:off x="265248" y="2627438"/>
            <a:ext cx="10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Wq</a:t>
            </a:r>
            <a:endParaRPr/>
          </a:p>
        </p:txBody>
      </p:sp>
      <p:sp>
        <p:nvSpPr>
          <p:cNvPr id="418" name="Google Shape;418;g2054e185355_0_0"/>
          <p:cNvSpPr txBox="1"/>
          <p:nvPr/>
        </p:nvSpPr>
        <p:spPr>
          <a:xfrm>
            <a:off x="2972649" y="3229734"/>
            <a:ext cx="2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  <p:sp>
        <p:nvSpPr>
          <p:cNvPr id="419" name="Google Shape;419;g2054e185355_0_0"/>
          <p:cNvSpPr/>
          <p:nvPr/>
        </p:nvSpPr>
        <p:spPr>
          <a:xfrm rot="-5400000">
            <a:off x="1432112" y="3541628"/>
            <a:ext cx="38400" cy="42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504761c68_0_3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Transformer Vectorization: Feed Forward</a:t>
            </a:r>
            <a:endParaRPr/>
          </a:p>
        </p:txBody>
      </p:sp>
      <p:sp>
        <p:nvSpPr>
          <p:cNvPr id="426" name="Google Shape;426;g20504761c68_0_3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7" name="Google Shape;427;g20504761c68_0_37"/>
          <p:cNvSpPr/>
          <p:nvPr/>
        </p:nvSpPr>
        <p:spPr>
          <a:xfrm>
            <a:off x="4245318" y="3582306"/>
            <a:ext cx="894900" cy="894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428" name="Google Shape;428;g20504761c68_0_37"/>
          <p:cNvSpPr/>
          <p:nvPr/>
        </p:nvSpPr>
        <p:spPr>
          <a:xfrm>
            <a:off x="6692829" y="3582306"/>
            <a:ext cx="894900" cy="8940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Residual</a:t>
            </a:r>
            <a:endParaRPr b="1" sz="800"/>
          </a:p>
        </p:txBody>
      </p:sp>
      <p:sp>
        <p:nvSpPr>
          <p:cNvPr id="429" name="Google Shape;429;g20504761c68_0_37"/>
          <p:cNvSpPr/>
          <p:nvPr/>
        </p:nvSpPr>
        <p:spPr>
          <a:xfrm>
            <a:off x="5710134" y="3720841"/>
            <a:ext cx="742800" cy="6189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ReLU</a:t>
            </a:r>
            <a:endParaRPr b="1" sz="800"/>
          </a:p>
        </p:txBody>
      </p:sp>
      <p:sp>
        <p:nvSpPr>
          <p:cNvPr id="430" name="Google Shape;430;g20504761c68_0_37"/>
          <p:cNvSpPr/>
          <p:nvPr/>
        </p:nvSpPr>
        <p:spPr>
          <a:xfrm>
            <a:off x="8067478" y="3623755"/>
            <a:ext cx="894900" cy="8112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Dropout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800">
                <a:solidFill>
                  <a:srgbClr val="000000"/>
                </a:solidFill>
              </a:rPr>
              <a:t>LayerNorm</a:t>
            </a:r>
            <a:endParaRPr b="1" sz="800"/>
          </a:p>
        </p:txBody>
      </p:sp>
      <p:cxnSp>
        <p:nvCxnSpPr>
          <p:cNvPr id="431" name="Google Shape;431;g20504761c68_0_37"/>
          <p:cNvCxnSpPr>
            <a:stCxn id="430" idx="3"/>
          </p:cNvCxnSpPr>
          <p:nvPr/>
        </p:nvCxnSpPr>
        <p:spPr>
          <a:xfrm>
            <a:off x="8962378" y="4029355"/>
            <a:ext cx="793200" cy="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2" name="Google Shape;432;g20504761c68_0_37"/>
          <p:cNvSpPr txBox="1"/>
          <p:nvPr/>
        </p:nvSpPr>
        <p:spPr>
          <a:xfrm>
            <a:off x="2589815" y="4686649"/>
            <a:ext cx="53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y</a:t>
            </a:r>
            <a:endParaRPr sz="1100"/>
          </a:p>
        </p:txBody>
      </p:sp>
      <p:sp>
        <p:nvSpPr>
          <p:cNvPr id="433" name="Google Shape;433;g20504761c68_0_37"/>
          <p:cNvSpPr txBox="1"/>
          <p:nvPr/>
        </p:nvSpPr>
        <p:spPr>
          <a:xfrm>
            <a:off x="1519775" y="4042486"/>
            <a:ext cx="2427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output of Multihead Attention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434" name="Google Shape;434;g20504761c68_0_37"/>
          <p:cNvCxnSpPr>
            <a:stCxn id="432" idx="3"/>
            <a:endCxn id="427" idx="1"/>
          </p:cNvCxnSpPr>
          <p:nvPr/>
        </p:nvCxnSpPr>
        <p:spPr>
          <a:xfrm flipH="1" rot="10800000">
            <a:off x="3120215" y="4029349"/>
            <a:ext cx="1125000" cy="8343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5" name="Google Shape;435;g20504761c68_0_37"/>
          <p:cNvCxnSpPr>
            <a:stCxn id="427" idx="3"/>
            <a:endCxn id="429" idx="1"/>
          </p:cNvCxnSpPr>
          <p:nvPr/>
        </p:nvCxnSpPr>
        <p:spPr>
          <a:xfrm>
            <a:off x="5140218" y="4029306"/>
            <a:ext cx="570000" cy="9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6" name="Google Shape;436;g20504761c68_0_37"/>
          <p:cNvCxnSpPr>
            <a:stCxn id="429" idx="3"/>
            <a:endCxn id="428" idx="1"/>
          </p:cNvCxnSpPr>
          <p:nvPr/>
        </p:nvCxnSpPr>
        <p:spPr>
          <a:xfrm flipH="1" rot="10800000">
            <a:off x="6452934" y="4029391"/>
            <a:ext cx="240000" cy="9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7" name="Google Shape;437;g20504761c68_0_37"/>
          <p:cNvSpPr txBox="1"/>
          <p:nvPr/>
        </p:nvSpPr>
        <p:spPr>
          <a:xfrm>
            <a:off x="2584520" y="2420424"/>
            <a:ext cx="53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W1</a:t>
            </a:r>
            <a:endParaRPr sz="1100"/>
          </a:p>
        </p:txBody>
      </p:sp>
      <p:cxnSp>
        <p:nvCxnSpPr>
          <p:cNvPr id="438" name="Google Shape;438;g20504761c68_0_37"/>
          <p:cNvCxnSpPr>
            <a:stCxn id="437" idx="3"/>
            <a:endCxn id="427" idx="1"/>
          </p:cNvCxnSpPr>
          <p:nvPr/>
        </p:nvCxnSpPr>
        <p:spPr>
          <a:xfrm>
            <a:off x="3114920" y="2597424"/>
            <a:ext cx="1130400" cy="1431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39" name="Google Shape;439;g20504761c68_0_37"/>
          <p:cNvSpPr txBox="1"/>
          <p:nvPr/>
        </p:nvSpPr>
        <p:spPr>
          <a:xfrm>
            <a:off x="1636106" y="1890223"/>
            <a:ext cx="24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matrix 1 (d_model x d_ff)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768x3072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40" name="Google Shape;440;g20504761c68_0_37"/>
          <p:cNvSpPr txBox="1"/>
          <p:nvPr/>
        </p:nvSpPr>
        <p:spPr>
          <a:xfrm>
            <a:off x="5697221" y="2507170"/>
            <a:ext cx="53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W2</a:t>
            </a:r>
            <a:endParaRPr sz="1100"/>
          </a:p>
        </p:txBody>
      </p:sp>
      <p:cxnSp>
        <p:nvCxnSpPr>
          <p:cNvPr id="441" name="Google Shape;441;g20504761c68_0_37"/>
          <p:cNvCxnSpPr>
            <a:stCxn id="440" idx="3"/>
            <a:endCxn id="428" idx="1"/>
          </p:cNvCxnSpPr>
          <p:nvPr/>
        </p:nvCxnSpPr>
        <p:spPr>
          <a:xfrm>
            <a:off x="6227621" y="2684170"/>
            <a:ext cx="465300" cy="13452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42" name="Google Shape;442;g20504761c68_0_37"/>
          <p:cNvSpPr txBox="1"/>
          <p:nvPr/>
        </p:nvSpPr>
        <p:spPr>
          <a:xfrm>
            <a:off x="4748807" y="1890223"/>
            <a:ext cx="24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matrix 2 (d_ff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3072x768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43" name="Google Shape;443;g20504761c68_0_37"/>
          <p:cNvSpPr txBox="1"/>
          <p:nvPr/>
        </p:nvSpPr>
        <p:spPr>
          <a:xfrm>
            <a:off x="3915106" y="4539786"/>
            <a:ext cx="15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* d_ff MAC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d_ff ADD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444" name="Google Shape;444;g20504761c68_0_37"/>
          <p:cNvSpPr txBox="1"/>
          <p:nvPr/>
        </p:nvSpPr>
        <p:spPr>
          <a:xfrm>
            <a:off x="5140068" y="3455598"/>
            <a:ext cx="53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y’</a:t>
            </a:r>
            <a:endParaRPr sz="1100"/>
          </a:p>
        </p:txBody>
      </p:sp>
      <p:sp>
        <p:nvSpPr>
          <p:cNvPr id="445" name="Google Shape;445;g20504761c68_0_37"/>
          <p:cNvSpPr txBox="1"/>
          <p:nvPr/>
        </p:nvSpPr>
        <p:spPr>
          <a:xfrm>
            <a:off x="9826312" y="3720863"/>
            <a:ext cx="530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O</a:t>
            </a:r>
            <a:endParaRPr sz="1100"/>
          </a:p>
        </p:txBody>
      </p:sp>
      <p:sp>
        <p:nvSpPr>
          <p:cNvPr id="446" name="Google Shape;446;g20504761c68_0_37"/>
          <p:cNvSpPr txBox="1"/>
          <p:nvPr/>
        </p:nvSpPr>
        <p:spPr>
          <a:xfrm>
            <a:off x="7844049" y="4540400"/>
            <a:ext cx="24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Dropout: n * d_model Op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LayerNorm: 7 * n * d_model + 4 * n Op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447" name="Google Shape;447;g20504761c68_0_37"/>
          <p:cNvSpPr txBox="1"/>
          <p:nvPr/>
        </p:nvSpPr>
        <p:spPr>
          <a:xfrm>
            <a:off x="6362617" y="4539786"/>
            <a:ext cx="155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d_model * d_ff MAC</a:t>
            </a:r>
            <a:endParaRPr i="1" sz="1000"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2 * n * d_model ADD</a:t>
            </a:r>
            <a:endParaRPr i="1" sz="1000">
              <a:solidFill>
                <a:srgbClr val="660000"/>
              </a:solidFill>
            </a:endParaRPr>
          </a:p>
        </p:txBody>
      </p:sp>
      <p:sp>
        <p:nvSpPr>
          <p:cNvPr id="448" name="Google Shape;448;g20504761c68_0_37"/>
          <p:cNvSpPr txBox="1"/>
          <p:nvPr/>
        </p:nvSpPr>
        <p:spPr>
          <a:xfrm>
            <a:off x="5267035" y="4434939"/>
            <a:ext cx="155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660000"/>
                </a:solidFill>
              </a:rPr>
              <a:t>n * d_ff Op</a:t>
            </a:r>
            <a:endParaRPr i="1" sz="1000">
              <a:solidFill>
                <a:srgbClr val="660000"/>
              </a:solidFill>
            </a:endParaRPr>
          </a:p>
        </p:txBody>
      </p:sp>
      <p:cxnSp>
        <p:nvCxnSpPr>
          <p:cNvPr id="449" name="Google Shape;449;g20504761c68_0_37"/>
          <p:cNvCxnSpPr>
            <a:stCxn id="428" idx="3"/>
            <a:endCxn id="430" idx="1"/>
          </p:cNvCxnSpPr>
          <p:nvPr/>
        </p:nvCxnSpPr>
        <p:spPr>
          <a:xfrm>
            <a:off x="7587729" y="4029306"/>
            <a:ext cx="479700" cy="600"/>
          </a:xfrm>
          <a:prstGeom prst="curvedConnector3">
            <a:avLst>
              <a:gd fmla="val 49985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0" name="Google Shape;450;g20504761c68_0_37"/>
          <p:cNvSpPr txBox="1"/>
          <p:nvPr/>
        </p:nvSpPr>
        <p:spPr>
          <a:xfrm>
            <a:off x="4165417" y="2882418"/>
            <a:ext cx="203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Temp matrix (n x d_ff)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64x3072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51" name="Google Shape;451;g20504761c68_0_37"/>
          <p:cNvSpPr txBox="1"/>
          <p:nvPr/>
        </p:nvSpPr>
        <p:spPr>
          <a:xfrm>
            <a:off x="9099206" y="3169282"/>
            <a:ext cx="203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 Output to the next block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0504761c68_0_5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Transformer Vectorization: Individual Kernels</a:t>
            </a:r>
            <a:endParaRPr/>
          </a:p>
        </p:txBody>
      </p:sp>
      <p:sp>
        <p:nvSpPr>
          <p:cNvPr id="458" name="Google Shape;458;g20504761c68_0_51"/>
          <p:cNvSpPr txBox="1"/>
          <p:nvPr>
            <p:ph idx="1" type="body"/>
          </p:nvPr>
        </p:nvSpPr>
        <p:spPr>
          <a:xfrm>
            <a:off x="731825" y="1412875"/>
            <a:ext cx="5328000" cy="20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Dropout &amp; ReLU: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 = 0 if x &lt; 0 or based on a probability (mask)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VL_app = row * col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0504761c68_0_5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g20504761c68_0_51"/>
          <p:cNvSpPr txBox="1"/>
          <p:nvPr>
            <p:ph idx="1" type="body"/>
          </p:nvPr>
        </p:nvSpPr>
        <p:spPr>
          <a:xfrm>
            <a:off x="731850" y="3815950"/>
            <a:ext cx="5364300" cy="20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Softmax &amp; LayerNorm: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Elements in a row are 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Load column for </a:t>
            </a:r>
            <a:r>
              <a:rPr lang="en-US"/>
              <a:t>parallelization (strided load/store)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VL_app = row</a:t>
            </a:r>
            <a:endParaRPr/>
          </a:p>
        </p:txBody>
      </p:sp>
      <p:sp>
        <p:nvSpPr>
          <p:cNvPr id="461" name="Google Shape;461;g20504761c68_0_51"/>
          <p:cNvSpPr/>
          <p:nvPr/>
        </p:nvSpPr>
        <p:spPr>
          <a:xfrm rot="5400000">
            <a:off x="8855700" y="168695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20504761c68_0_51"/>
          <p:cNvSpPr/>
          <p:nvPr/>
        </p:nvSpPr>
        <p:spPr>
          <a:xfrm rot="5400000">
            <a:off x="8855700" y="207452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20504761c68_0_51"/>
          <p:cNvSpPr/>
          <p:nvPr/>
        </p:nvSpPr>
        <p:spPr>
          <a:xfrm rot="5400000">
            <a:off x="8855700" y="246210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20504761c68_0_51"/>
          <p:cNvSpPr/>
          <p:nvPr/>
        </p:nvSpPr>
        <p:spPr>
          <a:xfrm rot="5400000">
            <a:off x="8855700" y="284968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0504761c68_0_51"/>
          <p:cNvSpPr/>
          <p:nvPr/>
        </p:nvSpPr>
        <p:spPr>
          <a:xfrm rot="5400000">
            <a:off x="8497015" y="168695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20504761c68_0_51"/>
          <p:cNvSpPr/>
          <p:nvPr/>
        </p:nvSpPr>
        <p:spPr>
          <a:xfrm rot="5400000">
            <a:off x="8497015" y="207452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20504761c68_0_51"/>
          <p:cNvSpPr/>
          <p:nvPr/>
        </p:nvSpPr>
        <p:spPr>
          <a:xfrm rot="5400000">
            <a:off x="8497015" y="246210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0504761c68_0_51"/>
          <p:cNvSpPr/>
          <p:nvPr/>
        </p:nvSpPr>
        <p:spPr>
          <a:xfrm rot="5400000">
            <a:off x="8497015" y="284968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0504761c68_0_51"/>
          <p:cNvSpPr/>
          <p:nvPr/>
        </p:nvSpPr>
        <p:spPr>
          <a:xfrm rot="5400000">
            <a:off x="8144095" y="168695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0504761c68_0_51"/>
          <p:cNvSpPr/>
          <p:nvPr/>
        </p:nvSpPr>
        <p:spPr>
          <a:xfrm rot="5400000">
            <a:off x="8144095" y="207452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20504761c68_0_51"/>
          <p:cNvSpPr/>
          <p:nvPr/>
        </p:nvSpPr>
        <p:spPr>
          <a:xfrm rot="5400000">
            <a:off x="8144095" y="246210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0504761c68_0_51"/>
          <p:cNvSpPr/>
          <p:nvPr/>
        </p:nvSpPr>
        <p:spPr>
          <a:xfrm rot="5400000">
            <a:off x="8144095" y="284968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0504761c68_0_51"/>
          <p:cNvSpPr/>
          <p:nvPr/>
        </p:nvSpPr>
        <p:spPr>
          <a:xfrm rot="5400000">
            <a:off x="7785410" y="168695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0504761c68_0_51"/>
          <p:cNvSpPr/>
          <p:nvPr/>
        </p:nvSpPr>
        <p:spPr>
          <a:xfrm rot="5400000">
            <a:off x="7785410" y="207452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0504761c68_0_51"/>
          <p:cNvSpPr/>
          <p:nvPr/>
        </p:nvSpPr>
        <p:spPr>
          <a:xfrm rot="5400000">
            <a:off x="7785410" y="246210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20504761c68_0_51"/>
          <p:cNvSpPr/>
          <p:nvPr/>
        </p:nvSpPr>
        <p:spPr>
          <a:xfrm rot="5400000">
            <a:off x="7785410" y="284968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20504761c68_0_51"/>
          <p:cNvSpPr/>
          <p:nvPr/>
        </p:nvSpPr>
        <p:spPr>
          <a:xfrm rot="5400000">
            <a:off x="7432490" y="168695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20504761c68_0_51"/>
          <p:cNvSpPr/>
          <p:nvPr/>
        </p:nvSpPr>
        <p:spPr>
          <a:xfrm rot="5400000">
            <a:off x="7432490" y="207452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0504761c68_0_51"/>
          <p:cNvSpPr/>
          <p:nvPr/>
        </p:nvSpPr>
        <p:spPr>
          <a:xfrm rot="5400000">
            <a:off x="7432490" y="246210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0504761c68_0_51"/>
          <p:cNvSpPr/>
          <p:nvPr/>
        </p:nvSpPr>
        <p:spPr>
          <a:xfrm rot="5400000">
            <a:off x="7432490" y="284968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20504761c68_0_51"/>
          <p:cNvSpPr/>
          <p:nvPr/>
        </p:nvSpPr>
        <p:spPr>
          <a:xfrm>
            <a:off x="7620000" y="1853700"/>
            <a:ext cx="1425175" cy="1207275"/>
          </a:xfrm>
          <a:custGeom>
            <a:rect b="b" l="l" r="r" t="t"/>
            <a:pathLst>
              <a:path extrusionOk="0" h="48291" w="57007">
                <a:moveTo>
                  <a:pt x="0" y="1240"/>
                </a:moveTo>
                <a:cubicBezTo>
                  <a:pt x="9499" y="1240"/>
                  <a:pt x="56992" y="-1405"/>
                  <a:pt x="56992" y="1240"/>
                </a:cubicBezTo>
                <a:cubicBezTo>
                  <a:pt x="56992" y="3885"/>
                  <a:pt x="0" y="14467"/>
                  <a:pt x="0" y="17112"/>
                </a:cubicBezTo>
                <a:cubicBezTo>
                  <a:pt x="0" y="19757"/>
                  <a:pt x="56872" y="14768"/>
                  <a:pt x="56992" y="17112"/>
                </a:cubicBezTo>
                <a:cubicBezTo>
                  <a:pt x="57112" y="19457"/>
                  <a:pt x="781" y="28835"/>
                  <a:pt x="721" y="31179"/>
                </a:cubicBezTo>
                <a:cubicBezTo>
                  <a:pt x="661" y="33524"/>
                  <a:pt x="56330" y="28534"/>
                  <a:pt x="56631" y="31179"/>
                </a:cubicBezTo>
                <a:cubicBezTo>
                  <a:pt x="56932" y="33824"/>
                  <a:pt x="2525" y="44406"/>
                  <a:pt x="2525" y="47051"/>
                </a:cubicBezTo>
                <a:cubicBezTo>
                  <a:pt x="2525" y="49696"/>
                  <a:pt x="47613" y="47051"/>
                  <a:pt x="56631" y="4705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482" name="Google Shape;482;g20504761c68_0_51"/>
          <p:cNvSpPr/>
          <p:nvPr/>
        </p:nvSpPr>
        <p:spPr>
          <a:xfrm rot="5400000">
            <a:off x="8855700" y="401240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0504761c68_0_51"/>
          <p:cNvSpPr/>
          <p:nvPr/>
        </p:nvSpPr>
        <p:spPr>
          <a:xfrm rot="5400000">
            <a:off x="8855700" y="439997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20504761c68_0_51"/>
          <p:cNvSpPr/>
          <p:nvPr/>
        </p:nvSpPr>
        <p:spPr>
          <a:xfrm rot="5400000">
            <a:off x="8855700" y="478755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0504761c68_0_51"/>
          <p:cNvSpPr/>
          <p:nvPr/>
        </p:nvSpPr>
        <p:spPr>
          <a:xfrm rot="5400000">
            <a:off x="8855700" y="517513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20504761c68_0_51"/>
          <p:cNvSpPr/>
          <p:nvPr/>
        </p:nvSpPr>
        <p:spPr>
          <a:xfrm rot="5400000">
            <a:off x="8497015" y="401240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20504761c68_0_51"/>
          <p:cNvSpPr/>
          <p:nvPr/>
        </p:nvSpPr>
        <p:spPr>
          <a:xfrm rot="5400000">
            <a:off x="8497015" y="439997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20504761c68_0_51"/>
          <p:cNvSpPr/>
          <p:nvPr/>
        </p:nvSpPr>
        <p:spPr>
          <a:xfrm rot="5400000">
            <a:off x="8497015" y="478755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0504761c68_0_51"/>
          <p:cNvSpPr/>
          <p:nvPr/>
        </p:nvSpPr>
        <p:spPr>
          <a:xfrm rot="5400000">
            <a:off x="8497015" y="517513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0504761c68_0_51"/>
          <p:cNvSpPr/>
          <p:nvPr/>
        </p:nvSpPr>
        <p:spPr>
          <a:xfrm rot="5400000">
            <a:off x="8144095" y="401240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20504761c68_0_51"/>
          <p:cNvSpPr/>
          <p:nvPr/>
        </p:nvSpPr>
        <p:spPr>
          <a:xfrm rot="5400000">
            <a:off x="8144095" y="439997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0504761c68_0_51"/>
          <p:cNvSpPr/>
          <p:nvPr/>
        </p:nvSpPr>
        <p:spPr>
          <a:xfrm rot="5400000">
            <a:off x="8144095" y="478755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0504761c68_0_51"/>
          <p:cNvSpPr/>
          <p:nvPr/>
        </p:nvSpPr>
        <p:spPr>
          <a:xfrm rot="5400000">
            <a:off x="8144095" y="517513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20504761c68_0_51"/>
          <p:cNvSpPr/>
          <p:nvPr/>
        </p:nvSpPr>
        <p:spPr>
          <a:xfrm rot="5400000">
            <a:off x="7785410" y="4012400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20504761c68_0_51"/>
          <p:cNvSpPr/>
          <p:nvPr/>
        </p:nvSpPr>
        <p:spPr>
          <a:xfrm rot="5400000">
            <a:off x="7785410" y="4399978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0504761c68_0_51"/>
          <p:cNvSpPr/>
          <p:nvPr/>
        </p:nvSpPr>
        <p:spPr>
          <a:xfrm rot="5400000">
            <a:off x="7785410" y="4787556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20504761c68_0_51"/>
          <p:cNvSpPr/>
          <p:nvPr/>
        </p:nvSpPr>
        <p:spPr>
          <a:xfrm rot="5400000">
            <a:off x="7785410" y="5175134"/>
            <a:ext cx="387600" cy="352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0504761c68_0_51"/>
          <p:cNvSpPr/>
          <p:nvPr/>
        </p:nvSpPr>
        <p:spPr>
          <a:xfrm rot="5400000">
            <a:off x="7432490" y="4012400"/>
            <a:ext cx="387600" cy="35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0504761c68_0_51"/>
          <p:cNvSpPr/>
          <p:nvPr/>
        </p:nvSpPr>
        <p:spPr>
          <a:xfrm rot="5400000">
            <a:off x="7432490" y="4399978"/>
            <a:ext cx="387600" cy="35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0504761c68_0_51"/>
          <p:cNvSpPr/>
          <p:nvPr/>
        </p:nvSpPr>
        <p:spPr>
          <a:xfrm rot="5400000">
            <a:off x="7432490" y="4787556"/>
            <a:ext cx="387600" cy="35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0504761c68_0_51"/>
          <p:cNvSpPr/>
          <p:nvPr/>
        </p:nvSpPr>
        <p:spPr>
          <a:xfrm rot="5400000">
            <a:off x="7432490" y="5175134"/>
            <a:ext cx="387600" cy="352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g20504761c68_0_51"/>
          <p:cNvCxnSpPr/>
          <p:nvPr/>
        </p:nvCxnSpPr>
        <p:spPr>
          <a:xfrm>
            <a:off x="7899550" y="4770400"/>
            <a:ext cx="1010100" cy="90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0504761c68_0_4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 Distribution</a:t>
            </a:r>
            <a:endParaRPr/>
          </a:p>
        </p:txBody>
      </p:sp>
      <p:sp>
        <p:nvSpPr>
          <p:cNvPr id="509" name="Google Shape;509;g20504761c68_0_4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0" name="Google Shape;510;g20504761c68_0_44"/>
          <p:cNvSpPr/>
          <p:nvPr/>
        </p:nvSpPr>
        <p:spPr>
          <a:xfrm>
            <a:off x="4027151" y="1482536"/>
            <a:ext cx="1620900" cy="333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35.5%</a:t>
            </a:r>
            <a:endParaRPr sz="900"/>
          </a:p>
        </p:txBody>
      </p:sp>
      <p:sp>
        <p:nvSpPr>
          <p:cNvPr id="511" name="Google Shape;511;g20504761c68_0_44"/>
          <p:cNvSpPr/>
          <p:nvPr/>
        </p:nvSpPr>
        <p:spPr>
          <a:xfrm>
            <a:off x="5647873" y="1482536"/>
            <a:ext cx="2997000" cy="3330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64.5%</a:t>
            </a:r>
            <a:endParaRPr sz="900"/>
          </a:p>
        </p:txBody>
      </p:sp>
      <p:sp>
        <p:nvSpPr>
          <p:cNvPr id="512" name="Google Shape;512;g20504761c68_0_44"/>
          <p:cNvSpPr/>
          <p:nvPr/>
        </p:nvSpPr>
        <p:spPr>
          <a:xfrm>
            <a:off x="2455489" y="3288374"/>
            <a:ext cx="21930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0000"/>
                </a:solidFill>
              </a:rPr>
              <a:t>89.6%</a:t>
            </a:r>
            <a:endParaRPr sz="700"/>
          </a:p>
        </p:txBody>
      </p:sp>
      <p:sp>
        <p:nvSpPr>
          <p:cNvPr id="513" name="Google Shape;513;g20504761c68_0_44"/>
          <p:cNvSpPr/>
          <p:nvPr/>
        </p:nvSpPr>
        <p:spPr>
          <a:xfrm>
            <a:off x="4648566" y="3288374"/>
            <a:ext cx="507600" cy="3330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8.0%</a:t>
            </a:r>
            <a:endParaRPr sz="700"/>
          </a:p>
        </p:txBody>
      </p:sp>
      <p:sp>
        <p:nvSpPr>
          <p:cNvPr id="514" name="Google Shape;514;g20504761c68_0_44"/>
          <p:cNvSpPr/>
          <p:nvPr/>
        </p:nvSpPr>
        <p:spPr>
          <a:xfrm>
            <a:off x="5132909" y="3288374"/>
            <a:ext cx="201300" cy="333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515" name="Google Shape;515;g20504761c68_0_44"/>
          <p:cNvSpPr/>
          <p:nvPr/>
        </p:nvSpPr>
        <p:spPr>
          <a:xfrm>
            <a:off x="5334207" y="3288374"/>
            <a:ext cx="86400" cy="3330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16" name="Google Shape;516;g20504761c68_0_44"/>
          <p:cNvSpPr txBox="1"/>
          <p:nvPr/>
        </p:nvSpPr>
        <p:spPr>
          <a:xfrm>
            <a:off x="3878763" y="109757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Multihead Attention</a:t>
            </a:r>
            <a:endParaRPr sz="1000"/>
          </a:p>
        </p:txBody>
      </p:sp>
      <p:sp>
        <p:nvSpPr>
          <p:cNvPr id="517" name="Google Shape;517;g20504761c68_0_44"/>
          <p:cNvSpPr txBox="1"/>
          <p:nvPr/>
        </p:nvSpPr>
        <p:spPr>
          <a:xfrm>
            <a:off x="6187654" y="109757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Feed Forward</a:t>
            </a:r>
            <a:endParaRPr sz="1000"/>
          </a:p>
        </p:txBody>
      </p:sp>
      <p:sp>
        <p:nvSpPr>
          <p:cNvPr id="518" name="Google Shape;518;g20504761c68_0_44"/>
          <p:cNvSpPr txBox="1"/>
          <p:nvPr/>
        </p:nvSpPr>
        <p:spPr>
          <a:xfrm>
            <a:off x="2593365" y="2837739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519" name="Google Shape;519;g20504761c68_0_44"/>
          <p:cNvSpPr txBox="1"/>
          <p:nvPr/>
        </p:nvSpPr>
        <p:spPr>
          <a:xfrm>
            <a:off x="3943679" y="2837739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Self-Attention x 12</a:t>
            </a:r>
            <a:endParaRPr sz="1000"/>
          </a:p>
        </p:txBody>
      </p:sp>
      <p:sp>
        <p:nvSpPr>
          <p:cNvPr id="520" name="Google Shape;520;g20504761c68_0_44"/>
          <p:cNvSpPr txBox="1"/>
          <p:nvPr/>
        </p:nvSpPr>
        <p:spPr>
          <a:xfrm>
            <a:off x="4418530" y="3614728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LayerNorm+Dropout  2.4%</a:t>
            </a:r>
            <a:endParaRPr sz="1000"/>
          </a:p>
        </p:txBody>
      </p:sp>
      <p:sp>
        <p:nvSpPr>
          <p:cNvPr id="521" name="Google Shape;521;g20504761c68_0_44"/>
          <p:cNvSpPr/>
          <p:nvPr/>
        </p:nvSpPr>
        <p:spPr>
          <a:xfrm>
            <a:off x="7139797" y="3255530"/>
            <a:ext cx="26898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98.4%</a:t>
            </a:r>
            <a:endParaRPr sz="700"/>
          </a:p>
        </p:txBody>
      </p:sp>
      <p:sp>
        <p:nvSpPr>
          <p:cNvPr id="522" name="Google Shape;522;g20504761c68_0_44"/>
          <p:cNvSpPr/>
          <p:nvPr/>
        </p:nvSpPr>
        <p:spPr>
          <a:xfrm>
            <a:off x="9829884" y="3255530"/>
            <a:ext cx="160800" cy="3330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523" name="Google Shape;523;g20504761c68_0_44"/>
          <p:cNvSpPr/>
          <p:nvPr/>
        </p:nvSpPr>
        <p:spPr>
          <a:xfrm>
            <a:off x="9990595" y="3255530"/>
            <a:ext cx="86400" cy="333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24" name="Google Shape;524;g20504761c68_0_44"/>
          <p:cNvSpPr/>
          <p:nvPr/>
        </p:nvSpPr>
        <p:spPr>
          <a:xfrm>
            <a:off x="10076853" y="3255530"/>
            <a:ext cx="27900" cy="3330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525" name="Google Shape;525;g20504761c68_0_44"/>
          <p:cNvSpPr txBox="1"/>
          <p:nvPr/>
        </p:nvSpPr>
        <p:spPr>
          <a:xfrm>
            <a:off x="7526020" y="280489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526" name="Google Shape;526;g20504761c68_0_44"/>
          <p:cNvSpPr txBox="1"/>
          <p:nvPr/>
        </p:nvSpPr>
        <p:spPr>
          <a:xfrm>
            <a:off x="8958600" y="3621559"/>
            <a:ext cx="215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LayerNorm+ReLU+Dropout 1.6%</a:t>
            </a:r>
            <a:endParaRPr sz="1000"/>
          </a:p>
        </p:txBody>
      </p:sp>
      <p:cxnSp>
        <p:nvCxnSpPr>
          <p:cNvPr id="527" name="Google Shape;527;g20504761c68_0_44"/>
          <p:cNvCxnSpPr/>
          <p:nvPr/>
        </p:nvCxnSpPr>
        <p:spPr>
          <a:xfrm flipH="1">
            <a:off x="2480434" y="1814517"/>
            <a:ext cx="1543500" cy="146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g20504761c68_0_44"/>
          <p:cNvCxnSpPr/>
          <p:nvPr/>
        </p:nvCxnSpPr>
        <p:spPr>
          <a:xfrm rot="5400000">
            <a:off x="4809482" y="2433933"/>
            <a:ext cx="1453200" cy="22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g20504761c68_0_44"/>
          <p:cNvCxnSpPr/>
          <p:nvPr/>
        </p:nvCxnSpPr>
        <p:spPr>
          <a:xfrm>
            <a:off x="5657783" y="1822083"/>
            <a:ext cx="1473900" cy="143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g20504761c68_0_44"/>
          <p:cNvCxnSpPr>
            <a:endCxn id="524" idx="0"/>
          </p:cNvCxnSpPr>
          <p:nvPr/>
        </p:nvCxnSpPr>
        <p:spPr>
          <a:xfrm>
            <a:off x="8647203" y="1821830"/>
            <a:ext cx="1443600" cy="14337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g20504761c68_0_44"/>
          <p:cNvSpPr/>
          <p:nvPr/>
        </p:nvSpPr>
        <p:spPr>
          <a:xfrm>
            <a:off x="2455489" y="5427413"/>
            <a:ext cx="19173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0000"/>
                </a:solidFill>
              </a:rPr>
              <a:t>60%</a:t>
            </a:r>
            <a:endParaRPr sz="700"/>
          </a:p>
        </p:txBody>
      </p:sp>
      <p:sp>
        <p:nvSpPr>
          <p:cNvPr id="532" name="Google Shape;532;g20504761c68_0_44"/>
          <p:cNvSpPr/>
          <p:nvPr/>
        </p:nvSpPr>
        <p:spPr>
          <a:xfrm>
            <a:off x="4372988" y="5427413"/>
            <a:ext cx="1048200" cy="333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40%</a:t>
            </a:r>
            <a:endParaRPr sz="700"/>
          </a:p>
        </p:txBody>
      </p:sp>
      <p:cxnSp>
        <p:nvCxnSpPr>
          <p:cNvPr id="533" name="Google Shape;533;g20504761c68_0_44"/>
          <p:cNvCxnSpPr/>
          <p:nvPr/>
        </p:nvCxnSpPr>
        <p:spPr>
          <a:xfrm flipH="1">
            <a:off x="2473508" y="3608084"/>
            <a:ext cx="2183100" cy="180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g20504761c68_0_44"/>
          <p:cNvCxnSpPr/>
          <p:nvPr/>
        </p:nvCxnSpPr>
        <p:spPr>
          <a:xfrm flipH="1" rot="-5400000">
            <a:off x="4377829" y="4381100"/>
            <a:ext cx="1809000" cy="27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g20504761c68_0_44"/>
          <p:cNvSpPr txBox="1"/>
          <p:nvPr/>
        </p:nvSpPr>
        <p:spPr>
          <a:xfrm>
            <a:off x="2593365" y="5031916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536" name="Google Shape;536;g20504761c68_0_44"/>
          <p:cNvSpPr txBox="1"/>
          <p:nvPr/>
        </p:nvSpPr>
        <p:spPr>
          <a:xfrm>
            <a:off x="3943679" y="5031916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Softmax</a:t>
            </a:r>
            <a:endParaRPr sz="1000"/>
          </a:p>
        </p:txBody>
      </p:sp>
      <p:sp>
        <p:nvSpPr>
          <p:cNvPr id="537" name="Google Shape;537;g20504761c68_0_44"/>
          <p:cNvSpPr txBox="1"/>
          <p:nvPr/>
        </p:nvSpPr>
        <p:spPr>
          <a:xfrm>
            <a:off x="1945179" y="1215041"/>
            <a:ext cx="14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Transformer</a:t>
            </a:r>
            <a:endParaRPr sz="1600"/>
          </a:p>
        </p:txBody>
      </p:sp>
      <p:sp>
        <p:nvSpPr>
          <p:cNvPr id="538" name="Google Shape;538;g20504761c68_0_44"/>
          <p:cNvSpPr txBox="1"/>
          <p:nvPr/>
        </p:nvSpPr>
        <p:spPr>
          <a:xfrm>
            <a:off x="1148462" y="3037169"/>
            <a:ext cx="14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Multihead Attention</a:t>
            </a:r>
            <a:endParaRPr sz="1600"/>
          </a:p>
        </p:txBody>
      </p:sp>
      <p:sp>
        <p:nvSpPr>
          <p:cNvPr id="539" name="Google Shape;539;g20504761c68_0_44"/>
          <p:cNvSpPr txBox="1"/>
          <p:nvPr/>
        </p:nvSpPr>
        <p:spPr>
          <a:xfrm>
            <a:off x="1083000" y="5343746"/>
            <a:ext cx="14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Self-Attention</a:t>
            </a:r>
            <a:endParaRPr sz="1600"/>
          </a:p>
        </p:txBody>
      </p:sp>
      <p:sp>
        <p:nvSpPr>
          <p:cNvPr id="540" name="Google Shape;540;g20504761c68_0_44"/>
          <p:cNvSpPr txBox="1"/>
          <p:nvPr/>
        </p:nvSpPr>
        <p:spPr>
          <a:xfrm>
            <a:off x="5588760" y="3173582"/>
            <a:ext cx="15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Feed Forward</a:t>
            </a:r>
            <a:endParaRPr sz="1600"/>
          </a:p>
        </p:txBody>
      </p:sp>
      <p:sp>
        <p:nvSpPr>
          <p:cNvPr id="541" name="Google Shape;541;g20504761c68_0_44"/>
          <p:cNvSpPr txBox="1"/>
          <p:nvPr/>
        </p:nvSpPr>
        <p:spPr>
          <a:xfrm>
            <a:off x="1772289" y="1659610"/>
            <a:ext cx="19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63,176,959 clock cycles</a:t>
            </a:r>
            <a:endParaRPr sz="1600"/>
          </a:p>
        </p:txBody>
      </p:sp>
      <p:sp>
        <p:nvSpPr>
          <p:cNvPr id="542" name="Google Shape;542;g20504761c68_0_44"/>
          <p:cNvSpPr txBox="1"/>
          <p:nvPr/>
        </p:nvSpPr>
        <p:spPr>
          <a:xfrm>
            <a:off x="7076475" y="4739800"/>
            <a:ext cx="341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MatMul &gt; 95%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0504761c68_0_5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Simulation Result 1</a:t>
            </a:r>
            <a:endParaRPr/>
          </a:p>
        </p:txBody>
      </p:sp>
      <p:sp>
        <p:nvSpPr>
          <p:cNvPr id="549" name="Google Shape;549;g20504761c68_0_5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0" name="Google Shape;550;g20504761c68_0_5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512926"/>
            <a:ext cx="11887201" cy="452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504761c68_0_65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Simulation Result 2</a:t>
            </a:r>
            <a:endParaRPr/>
          </a:p>
        </p:txBody>
      </p:sp>
      <p:sp>
        <p:nvSpPr>
          <p:cNvPr id="557" name="Google Shape;557;g20504761c68_0_65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8" name="Google Shape;558;g20504761c68_0_6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38" y="1312751"/>
            <a:ext cx="10755269" cy="5057294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0504761c68_0_65"/>
          <p:cNvSpPr/>
          <p:nvPr/>
        </p:nvSpPr>
        <p:spPr>
          <a:xfrm>
            <a:off x="4229675" y="4815475"/>
            <a:ext cx="2217900" cy="135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0504761c68_0_65"/>
          <p:cNvSpPr txBox="1"/>
          <p:nvPr/>
        </p:nvSpPr>
        <p:spPr>
          <a:xfrm>
            <a:off x="4039950" y="6268900"/>
            <a:ext cx="24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limited by strided ld/st</a:t>
            </a:r>
            <a:endParaRPr/>
          </a:p>
        </p:txBody>
      </p:sp>
      <p:sp>
        <p:nvSpPr>
          <p:cNvPr id="561" name="Google Shape;561;g20504761c68_0_65"/>
          <p:cNvSpPr/>
          <p:nvPr/>
        </p:nvSpPr>
        <p:spPr>
          <a:xfrm>
            <a:off x="6483750" y="3660300"/>
            <a:ext cx="1100100" cy="250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20504761c68_0_65"/>
          <p:cNvSpPr txBox="1"/>
          <p:nvPr/>
        </p:nvSpPr>
        <p:spPr>
          <a:xfrm>
            <a:off x="6096000" y="6268900"/>
            <a:ext cx="24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inefficient small MatMul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54e185355_0_13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Individual calculation of Q/K/V</a:t>
            </a:r>
            <a:endParaRPr/>
          </a:p>
        </p:txBody>
      </p:sp>
      <p:sp>
        <p:nvSpPr>
          <p:cNvPr id="569" name="Google Shape;569;g2054e185355_0_13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0" name="Google Shape;570;g2054e185355_0_1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162" y="1651413"/>
            <a:ext cx="5749626" cy="35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054e185355_0_130"/>
          <p:cNvSpPr/>
          <p:nvPr/>
        </p:nvSpPr>
        <p:spPr>
          <a:xfrm>
            <a:off x="6592325" y="1749450"/>
            <a:ext cx="441600" cy="36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054e185355_0_130"/>
          <p:cNvSpPr txBox="1"/>
          <p:nvPr/>
        </p:nvSpPr>
        <p:spPr>
          <a:xfrm>
            <a:off x="7142075" y="1733250"/>
            <a:ext cx="35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vl=64, too short to utilize the hardware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0504761c68_0_8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1: Improved MatMul with Reduced VL Sensitivity</a:t>
            </a:r>
            <a:endParaRPr/>
          </a:p>
        </p:txBody>
      </p:sp>
      <p:sp>
        <p:nvSpPr>
          <p:cNvPr id="579" name="Google Shape;579;g20504761c68_0_8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0" name="Google Shape;580;g20504761c68_0_86"/>
          <p:cNvSpPr txBox="1"/>
          <p:nvPr/>
        </p:nvSpPr>
        <p:spPr>
          <a:xfrm>
            <a:off x="4456575" y="3176550"/>
            <a:ext cx="1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MxN</a:t>
            </a:r>
            <a:endParaRPr/>
          </a:p>
        </p:txBody>
      </p:sp>
      <p:sp>
        <p:nvSpPr>
          <p:cNvPr id="581" name="Google Shape;581;g20504761c68_0_86"/>
          <p:cNvSpPr txBox="1"/>
          <p:nvPr/>
        </p:nvSpPr>
        <p:spPr>
          <a:xfrm>
            <a:off x="6235875" y="2005075"/>
            <a:ext cx="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sp>
        <p:nvSpPr>
          <p:cNvPr id="582" name="Google Shape;582;g20504761c68_0_86"/>
          <p:cNvSpPr/>
          <p:nvPr/>
        </p:nvSpPr>
        <p:spPr>
          <a:xfrm>
            <a:off x="4704375" y="15376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583" name="Google Shape;583;g20504761c68_0_86"/>
          <p:cNvSpPr/>
          <p:nvPr/>
        </p:nvSpPr>
        <p:spPr>
          <a:xfrm>
            <a:off x="49566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0504761c68_0_86"/>
          <p:cNvSpPr/>
          <p:nvPr/>
        </p:nvSpPr>
        <p:spPr>
          <a:xfrm>
            <a:off x="52089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0504761c68_0_86"/>
          <p:cNvSpPr/>
          <p:nvPr/>
        </p:nvSpPr>
        <p:spPr>
          <a:xfrm>
            <a:off x="54612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g20504761c68_0_86"/>
          <p:cNvSpPr/>
          <p:nvPr/>
        </p:nvSpPr>
        <p:spPr>
          <a:xfrm>
            <a:off x="57135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0504761c68_0_86"/>
          <p:cNvSpPr/>
          <p:nvPr/>
        </p:nvSpPr>
        <p:spPr>
          <a:xfrm>
            <a:off x="4704375" y="17584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20504761c68_0_86"/>
          <p:cNvSpPr/>
          <p:nvPr/>
        </p:nvSpPr>
        <p:spPr>
          <a:xfrm>
            <a:off x="49566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g20504761c68_0_86"/>
          <p:cNvSpPr/>
          <p:nvPr/>
        </p:nvSpPr>
        <p:spPr>
          <a:xfrm>
            <a:off x="52089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0504761c68_0_86"/>
          <p:cNvSpPr/>
          <p:nvPr/>
        </p:nvSpPr>
        <p:spPr>
          <a:xfrm>
            <a:off x="54612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0504761c68_0_86"/>
          <p:cNvSpPr/>
          <p:nvPr/>
        </p:nvSpPr>
        <p:spPr>
          <a:xfrm>
            <a:off x="57135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0504761c68_0_86"/>
          <p:cNvSpPr/>
          <p:nvPr/>
        </p:nvSpPr>
        <p:spPr>
          <a:xfrm>
            <a:off x="4704375" y="19792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g20504761c68_0_86"/>
          <p:cNvSpPr/>
          <p:nvPr/>
        </p:nvSpPr>
        <p:spPr>
          <a:xfrm>
            <a:off x="49566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g20504761c68_0_86"/>
          <p:cNvSpPr/>
          <p:nvPr/>
        </p:nvSpPr>
        <p:spPr>
          <a:xfrm>
            <a:off x="52089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g20504761c68_0_86"/>
          <p:cNvSpPr/>
          <p:nvPr/>
        </p:nvSpPr>
        <p:spPr>
          <a:xfrm>
            <a:off x="54612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0504761c68_0_86"/>
          <p:cNvSpPr/>
          <p:nvPr/>
        </p:nvSpPr>
        <p:spPr>
          <a:xfrm>
            <a:off x="57135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20504761c68_0_86"/>
          <p:cNvSpPr/>
          <p:nvPr/>
        </p:nvSpPr>
        <p:spPr>
          <a:xfrm>
            <a:off x="4704375" y="22000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0504761c68_0_86"/>
          <p:cNvSpPr/>
          <p:nvPr/>
        </p:nvSpPr>
        <p:spPr>
          <a:xfrm>
            <a:off x="49566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0504761c68_0_86"/>
          <p:cNvSpPr/>
          <p:nvPr/>
        </p:nvSpPr>
        <p:spPr>
          <a:xfrm>
            <a:off x="52089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20504761c68_0_86"/>
          <p:cNvSpPr/>
          <p:nvPr/>
        </p:nvSpPr>
        <p:spPr>
          <a:xfrm>
            <a:off x="54612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0504761c68_0_86"/>
          <p:cNvSpPr/>
          <p:nvPr/>
        </p:nvSpPr>
        <p:spPr>
          <a:xfrm>
            <a:off x="57135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0504761c68_0_86"/>
          <p:cNvSpPr/>
          <p:nvPr/>
        </p:nvSpPr>
        <p:spPr>
          <a:xfrm>
            <a:off x="47043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20504761c68_0_86"/>
          <p:cNvSpPr/>
          <p:nvPr/>
        </p:nvSpPr>
        <p:spPr>
          <a:xfrm>
            <a:off x="49566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20504761c68_0_86"/>
          <p:cNvSpPr/>
          <p:nvPr/>
        </p:nvSpPr>
        <p:spPr>
          <a:xfrm>
            <a:off x="52089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0504761c68_0_86"/>
          <p:cNvSpPr/>
          <p:nvPr/>
        </p:nvSpPr>
        <p:spPr>
          <a:xfrm>
            <a:off x="54612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0504761c68_0_86"/>
          <p:cNvSpPr/>
          <p:nvPr/>
        </p:nvSpPr>
        <p:spPr>
          <a:xfrm>
            <a:off x="57135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0504761c68_0_86"/>
          <p:cNvSpPr/>
          <p:nvPr/>
        </p:nvSpPr>
        <p:spPr>
          <a:xfrm>
            <a:off x="47043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0504761c68_0_86"/>
          <p:cNvSpPr/>
          <p:nvPr/>
        </p:nvSpPr>
        <p:spPr>
          <a:xfrm>
            <a:off x="49566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g20504761c68_0_86"/>
          <p:cNvSpPr/>
          <p:nvPr/>
        </p:nvSpPr>
        <p:spPr>
          <a:xfrm>
            <a:off x="52089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0504761c68_0_86"/>
          <p:cNvSpPr/>
          <p:nvPr/>
        </p:nvSpPr>
        <p:spPr>
          <a:xfrm>
            <a:off x="54612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g20504761c68_0_86"/>
          <p:cNvSpPr/>
          <p:nvPr/>
        </p:nvSpPr>
        <p:spPr>
          <a:xfrm>
            <a:off x="57135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0504761c68_0_86"/>
          <p:cNvSpPr/>
          <p:nvPr/>
        </p:nvSpPr>
        <p:spPr>
          <a:xfrm rot="5400000">
            <a:off x="76446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20504761c68_0_86"/>
          <p:cNvSpPr/>
          <p:nvPr/>
        </p:nvSpPr>
        <p:spPr>
          <a:xfrm rot="5400000">
            <a:off x="76446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20504761c68_0_86"/>
          <p:cNvSpPr/>
          <p:nvPr/>
        </p:nvSpPr>
        <p:spPr>
          <a:xfrm rot="5400000">
            <a:off x="76446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20504761c68_0_86"/>
          <p:cNvSpPr/>
          <p:nvPr/>
        </p:nvSpPr>
        <p:spPr>
          <a:xfrm rot="5400000">
            <a:off x="76446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0504761c68_0_86"/>
          <p:cNvSpPr/>
          <p:nvPr/>
        </p:nvSpPr>
        <p:spPr>
          <a:xfrm rot="5400000">
            <a:off x="76446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0504761c68_0_86"/>
          <p:cNvSpPr/>
          <p:nvPr/>
        </p:nvSpPr>
        <p:spPr>
          <a:xfrm rot="5400000">
            <a:off x="74238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0504761c68_0_86"/>
          <p:cNvSpPr/>
          <p:nvPr/>
        </p:nvSpPr>
        <p:spPr>
          <a:xfrm rot="5400000">
            <a:off x="74238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0504761c68_0_86"/>
          <p:cNvSpPr/>
          <p:nvPr/>
        </p:nvSpPr>
        <p:spPr>
          <a:xfrm rot="5400000">
            <a:off x="74238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20504761c68_0_86"/>
          <p:cNvSpPr/>
          <p:nvPr/>
        </p:nvSpPr>
        <p:spPr>
          <a:xfrm rot="5400000">
            <a:off x="74238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0504761c68_0_86"/>
          <p:cNvSpPr/>
          <p:nvPr/>
        </p:nvSpPr>
        <p:spPr>
          <a:xfrm rot="5400000">
            <a:off x="74238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0504761c68_0_86"/>
          <p:cNvSpPr/>
          <p:nvPr/>
        </p:nvSpPr>
        <p:spPr>
          <a:xfrm rot="5400000">
            <a:off x="72030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20504761c68_0_86"/>
          <p:cNvSpPr/>
          <p:nvPr/>
        </p:nvSpPr>
        <p:spPr>
          <a:xfrm rot="5400000">
            <a:off x="72030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0504761c68_0_86"/>
          <p:cNvSpPr/>
          <p:nvPr/>
        </p:nvSpPr>
        <p:spPr>
          <a:xfrm rot="5400000">
            <a:off x="72030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20504761c68_0_86"/>
          <p:cNvSpPr/>
          <p:nvPr/>
        </p:nvSpPr>
        <p:spPr>
          <a:xfrm rot="5400000">
            <a:off x="72030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0504761c68_0_86"/>
          <p:cNvSpPr/>
          <p:nvPr/>
        </p:nvSpPr>
        <p:spPr>
          <a:xfrm rot="5400000">
            <a:off x="72030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20504761c68_0_86"/>
          <p:cNvSpPr/>
          <p:nvPr/>
        </p:nvSpPr>
        <p:spPr>
          <a:xfrm rot="5400000">
            <a:off x="69822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0504761c68_0_86"/>
          <p:cNvSpPr/>
          <p:nvPr/>
        </p:nvSpPr>
        <p:spPr>
          <a:xfrm rot="5400000">
            <a:off x="69822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g20504761c68_0_86"/>
          <p:cNvSpPr/>
          <p:nvPr/>
        </p:nvSpPr>
        <p:spPr>
          <a:xfrm rot="5400000">
            <a:off x="69822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20504761c68_0_86"/>
          <p:cNvSpPr/>
          <p:nvPr/>
        </p:nvSpPr>
        <p:spPr>
          <a:xfrm rot="5400000">
            <a:off x="69822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20504761c68_0_86"/>
          <p:cNvSpPr/>
          <p:nvPr/>
        </p:nvSpPr>
        <p:spPr>
          <a:xfrm rot="5400000">
            <a:off x="69822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20504761c68_0_86"/>
          <p:cNvSpPr/>
          <p:nvPr/>
        </p:nvSpPr>
        <p:spPr>
          <a:xfrm rot="5400000">
            <a:off x="67614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0504761c68_0_86"/>
          <p:cNvSpPr/>
          <p:nvPr/>
        </p:nvSpPr>
        <p:spPr>
          <a:xfrm rot="5400000">
            <a:off x="67614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0504761c68_0_86"/>
          <p:cNvSpPr/>
          <p:nvPr/>
        </p:nvSpPr>
        <p:spPr>
          <a:xfrm rot="5400000">
            <a:off x="67614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g20504761c68_0_86"/>
          <p:cNvSpPr/>
          <p:nvPr/>
        </p:nvSpPr>
        <p:spPr>
          <a:xfrm rot="5400000">
            <a:off x="67614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20504761c68_0_86"/>
          <p:cNvSpPr/>
          <p:nvPr/>
        </p:nvSpPr>
        <p:spPr>
          <a:xfrm rot="5400000">
            <a:off x="67614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20504761c68_0_86"/>
          <p:cNvSpPr txBox="1"/>
          <p:nvPr/>
        </p:nvSpPr>
        <p:spPr>
          <a:xfrm>
            <a:off x="6883938" y="3176550"/>
            <a:ext cx="1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NxP</a:t>
            </a:r>
            <a:endParaRPr/>
          </a:p>
        </p:txBody>
      </p:sp>
      <p:sp>
        <p:nvSpPr>
          <p:cNvPr id="638" name="Google Shape;638;g20504761c68_0_86"/>
          <p:cNvSpPr txBox="1"/>
          <p:nvPr/>
        </p:nvSpPr>
        <p:spPr>
          <a:xfrm>
            <a:off x="4639275" y="14864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a00</a:t>
            </a:r>
            <a:endParaRPr sz="900"/>
          </a:p>
        </p:txBody>
      </p:sp>
      <p:sp>
        <p:nvSpPr>
          <p:cNvPr id="639" name="Google Shape;639;g20504761c68_0_86"/>
          <p:cNvSpPr txBox="1"/>
          <p:nvPr/>
        </p:nvSpPr>
        <p:spPr>
          <a:xfrm>
            <a:off x="4639275" y="17072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a10</a:t>
            </a:r>
            <a:endParaRPr sz="900"/>
          </a:p>
        </p:txBody>
      </p:sp>
      <p:sp>
        <p:nvSpPr>
          <p:cNvPr id="640" name="Google Shape;640;g20504761c68_0_86"/>
          <p:cNvSpPr txBox="1"/>
          <p:nvPr/>
        </p:nvSpPr>
        <p:spPr>
          <a:xfrm>
            <a:off x="4639275" y="19280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a20</a:t>
            </a:r>
            <a:endParaRPr sz="900"/>
          </a:p>
        </p:txBody>
      </p:sp>
      <p:sp>
        <p:nvSpPr>
          <p:cNvPr id="641" name="Google Shape;641;g20504761c68_0_86"/>
          <p:cNvSpPr txBox="1"/>
          <p:nvPr/>
        </p:nvSpPr>
        <p:spPr>
          <a:xfrm>
            <a:off x="4639275" y="21488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a30</a:t>
            </a:r>
            <a:endParaRPr sz="900"/>
          </a:p>
        </p:txBody>
      </p:sp>
      <p:sp>
        <p:nvSpPr>
          <p:cNvPr id="642" name="Google Shape;642;g20504761c68_0_86"/>
          <p:cNvSpPr txBox="1"/>
          <p:nvPr/>
        </p:nvSpPr>
        <p:spPr>
          <a:xfrm>
            <a:off x="6897925" y="14864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b_vec 0</a:t>
            </a:r>
            <a:endParaRPr sz="900"/>
          </a:p>
        </p:txBody>
      </p:sp>
      <p:cxnSp>
        <p:nvCxnSpPr>
          <p:cNvPr id="643" name="Google Shape;643;g20504761c68_0_86"/>
          <p:cNvCxnSpPr/>
          <p:nvPr/>
        </p:nvCxnSpPr>
        <p:spPr>
          <a:xfrm>
            <a:off x="5047000" y="1979675"/>
            <a:ext cx="7821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4" name="Google Shape;644;g20504761c68_0_86"/>
          <p:cNvCxnSpPr/>
          <p:nvPr/>
        </p:nvCxnSpPr>
        <p:spPr>
          <a:xfrm>
            <a:off x="7327613" y="1853600"/>
            <a:ext cx="0" cy="830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5" name="Google Shape;645;g20504761c68_0_86"/>
          <p:cNvSpPr/>
          <p:nvPr/>
        </p:nvSpPr>
        <p:spPr>
          <a:xfrm rot="5400000">
            <a:off x="7865475" y="1553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0504761c68_0_86"/>
          <p:cNvSpPr/>
          <p:nvPr/>
        </p:nvSpPr>
        <p:spPr>
          <a:xfrm rot="5400000">
            <a:off x="78654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0504761c68_0_86"/>
          <p:cNvSpPr/>
          <p:nvPr/>
        </p:nvSpPr>
        <p:spPr>
          <a:xfrm rot="5400000">
            <a:off x="78654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20504761c68_0_86"/>
          <p:cNvSpPr/>
          <p:nvPr/>
        </p:nvSpPr>
        <p:spPr>
          <a:xfrm rot="5400000">
            <a:off x="78654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g20504761c68_0_86"/>
          <p:cNvSpPr/>
          <p:nvPr/>
        </p:nvSpPr>
        <p:spPr>
          <a:xfrm rot="5400000">
            <a:off x="78654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0504761c68_0_86"/>
          <p:cNvSpPr/>
          <p:nvPr/>
        </p:nvSpPr>
        <p:spPr>
          <a:xfrm rot="5400000">
            <a:off x="8086275" y="1553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0504761c68_0_86"/>
          <p:cNvSpPr/>
          <p:nvPr/>
        </p:nvSpPr>
        <p:spPr>
          <a:xfrm rot="5400000">
            <a:off x="80862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0504761c68_0_86"/>
          <p:cNvSpPr/>
          <p:nvPr/>
        </p:nvSpPr>
        <p:spPr>
          <a:xfrm rot="5400000">
            <a:off x="80862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20504761c68_0_86"/>
          <p:cNvSpPr/>
          <p:nvPr/>
        </p:nvSpPr>
        <p:spPr>
          <a:xfrm rot="5400000">
            <a:off x="80862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0504761c68_0_86"/>
          <p:cNvSpPr/>
          <p:nvPr/>
        </p:nvSpPr>
        <p:spPr>
          <a:xfrm rot="5400000">
            <a:off x="80862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g20504761c68_0_86"/>
          <p:cNvSpPr/>
          <p:nvPr/>
        </p:nvSpPr>
        <p:spPr>
          <a:xfrm rot="5400000">
            <a:off x="8307075" y="1553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0504761c68_0_86"/>
          <p:cNvSpPr/>
          <p:nvPr/>
        </p:nvSpPr>
        <p:spPr>
          <a:xfrm rot="5400000">
            <a:off x="83070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g20504761c68_0_86"/>
          <p:cNvSpPr/>
          <p:nvPr/>
        </p:nvSpPr>
        <p:spPr>
          <a:xfrm rot="5400000">
            <a:off x="83070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0504761c68_0_86"/>
          <p:cNvSpPr/>
          <p:nvPr/>
        </p:nvSpPr>
        <p:spPr>
          <a:xfrm rot="5400000">
            <a:off x="83070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0504761c68_0_86"/>
          <p:cNvSpPr/>
          <p:nvPr/>
        </p:nvSpPr>
        <p:spPr>
          <a:xfrm rot="5400000">
            <a:off x="83070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g20504761c68_0_86"/>
          <p:cNvSpPr/>
          <p:nvPr/>
        </p:nvSpPr>
        <p:spPr>
          <a:xfrm rot="5400000">
            <a:off x="109457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20504761c68_0_86"/>
          <p:cNvSpPr/>
          <p:nvPr/>
        </p:nvSpPr>
        <p:spPr>
          <a:xfrm rot="5400000">
            <a:off x="107249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g20504761c68_0_86"/>
          <p:cNvSpPr/>
          <p:nvPr/>
        </p:nvSpPr>
        <p:spPr>
          <a:xfrm rot="5400000">
            <a:off x="105041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20504761c68_0_86"/>
          <p:cNvSpPr/>
          <p:nvPr/>
        </p:nvSpPr>
        <p:spPr>
          <a:xfrm rot="5400000">
            <a:off x="102833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0504761c68_0_86"/>
          <p:cNvSpPr/>
          <p:nvPr/>
        </p:nvSpPr>
        <p:spPr>
          <a:xfrm rot="5400000">
            <a:off x="100625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0504761c68_0_86"/>
          <p:cNvSpPr/>
          <p:nvPr/>
        </p:nvSpPr>
        <p:spPr>
          <a:xfrm rot="5400000">
            <a:off x="11166550" y="1464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0504761c68_0_86"/>
          <p:cNvSpPr/>
          <p:nvPr/>
        </p:nvSpPr>
        <p:spPr>
          <a:xfrm rot="5400000">
            <a:off x="11387350" y="1464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0504761c68_0_86"/>
          <p:cNvSpPr/>
          <p:nvPr/>
        </p:nvSpPr>
        <p:spPr>
          <a:xfrm rot="5400000">
            <a:off x="11608150" y="1464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20504761c68_0_86"/>
          <p:cNvSpPr/>
          <p:nvPr/>
        </p:nvSpPr>
        <p:spPr>
          <a:xfrm rot="5400000">
            <a:off x="109457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20504761c68_0_86"/>
          <p:cNvSpPr/>
          <p:nvPr/>
        </p:nvSpPr>
        <p:spPr>
          <a:xfrm rot="5400000">
            <a:off x="107249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0504761c68_0_86"/>
          <p:cNvSpPr/>
          <p:nvPr/>
        </p:nvSpPr>
        <p:spPr>
          <a:xfrm rot="5400000">
            <a:off x="105041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20504761c68_0_86"/>
          <p:cNvSpPr/>
          <p:nvPr/>
        </p:nvSpPr>
        <p:spPr>
          <a:xfrm rot="5400000">
            <a:off x="102833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0504761c68_0_86"/>
          <p:cNvSpPr/>
          <p:nvPr/>
        </p:nvSpPr>
        <p:spPr>
          <a:xfrm rot="5400000">
            <a:off x="100625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20504761c68_0_86"/>
          <p:cNvSpPr/>
          <p:nvPr/>
        </p:nvSpPr>
        <p:spPr>
          <a:xfrm rot="5400000">
            <a:off x="11166550" y="17163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20504761c68_0_86"/>
          <p:cNvSpPr/>
          <p:nvPr/>
        </p:nvSpPr>
        <p:spPr>
          <a:xfrm rot="5400000">
            <a:off x="11387350" y="17163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0504761c68_0_86"/>
          <p:cNvSpPr/>
          <p:nvPr/>
        </p:nvSpPr>
        <p:spPr>
          <a:xfrm rot="5400000">
            <a:off x="11608150" y="17163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20504761c68_0_86"/>
          <p:cNvSpPr/>
          <p:nvPr/>
        </p:nvSpPr>
        <p:spPr>
          <a:xfrm rot="5400000">
            <a:off x="109457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20504761c68_0_86"/>
          <p:cNvSpPr/>
          <p:nvPr/>
        </p:nvSpPr>
        <p:spPr>
          <a:xfrm rot="5400000">
            <a:off x="107249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20504761c68_0_86"/>
          <p:cNvSpPr/>
          <p:nvPr/>
        </p:nvSpPr>
        <p:spPr>
          <a:xfrm rot="5400000">
            <a:off x="105041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20504761c68_0_86"/>
          <p:cNvSpPr/>
          <p:nvPr/>
        </p:nvSpPr>
        <p:spPr>
          <a:xfrm rot="5400000">
            <a:off x="102833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0504761c68_0_86"/>
          <p:cNvSpPr/>
          <p:nvPr/>
        </p:nvSpPr>
        <p:spPr>
          <a:xfrm rot="5400000">
            <a:off x="100625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g20504761c68_0_86"/>
          <p:cNvSpPr/>
          <p:nvPr/>
        </p:nvSpPr>
        <p:spPr>
          <a:xfrm rot="5400000">
            <a:off x="11166550" y="196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20504761c68_0_86"/>
          <p:cNvSpPr/>
          <p:nvPr/>
        </p:nvSpPr>
        <p:spPr>
          <a:xfrm rot="5400000">
            <a:off x="11387350" y="196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20504761c68_0_86"/>
          <p:cNvSpPr/>
          <p:nvPr/>
        </p:nvSpPr>
        <p:spPr>
          <a:xfrm rot="5400000">
            <a:off x="11608150" y="196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0504761c68_0_86"/>
          <p:cNvSpPr/>
          <p:nvPr/>
        </p:nvSpPr>
        <p:spPr>
          <a:xfrm rot="5400000">
            <a:off x="109457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20504761c68_0_86"/>
          <p:cNvSpPr/>
          <p:nvPr/>
        </p:nvSpPr>
        <p:spPr>
          <a:xfrm rot="5400000">
            <a:off x="107249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20504761c68_0_86"/>
          <p:cNvSpPr/>
          <p:nvPr/>
        </p:nvSpPr>
        <p:spPr>
          <a:xfrm rot="5400000">
            <a:off x="105041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g20504761c68_0_86"/>
          <p:cNvSpPr/>
          <p:nvPr/>
        </p:nvSpPr>
        <p:spPr>
          <a:xfrm rot="5400000">
            <a:off x="102833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0504761c68_0_86"/>
          <p:cNvSpPr/>
          <p:nvPr/>
        </p:nvSpPr>
        <p:spPr>
          <a:xfrm rot="5400000">
            <a:off x="100625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20504761c68_0_86"/>
          <p:cNvSpPr/>
          <p:nvPr/>
        </p:nvSpPr>
        <p:spPr>
          <a:xfrm rot="5400000">
            <a:off x="11166550" y="22209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0504761c68_0_86"/>
          <p:cNvSpPr/>
          <p:nvPr/>
        </p:nvSpPr>
        <p:spPr>
          <a:xfrm rot="5400000">
            <a:off x="11387350" y="22209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20504761c68_0_86"/>
          <p:cNvSpPr/>
          <p:nvPr/>
        </p:nvSpPr>
        <p:spPr>
          <a:xfrm rot="5400000">
            <a:off x="11608150" y="22209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0504761c68_0_86"/>
          <p:cNvSpPr/>
          <p:nvPr/>
        </p:nvSpPr>
        <p:spPr>
          <a:xfrm rot="5400000">
            <a:off x="109457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20504761c68_0_86"/>
          <p:cNvSpPr/>
          <p:nvPr/>
        </p:nvSpPr>
        <p:spPr>
          <a:xfrm rot="5400000">
            <a:off x="107249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20504761c68_0_86"/>
          <p:cNvSpPr/>
          <p:nvPr/>
        </p:nvSpPr>
        <p:spPr>
          <a:xfrm rot="5400000">
            <a:off x="105041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0504761c68_0_86"/>
          <p:cNvSpPr/>
          <p:nvPr/>
        </p:nvSpPr>
        <p:spPr>
          <a:xfrm rot="5400000">
            <a:off x="102833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20504761c68_0_86"/>
          <p:cNvSpPr/>
          <p:nvPr/>
        </p:nvSpPr>
        <p:spPr>
          <a:xfrm rot="5400000">
            <a:off x="100625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0504761c68_0_86"/>
          <p:cNvSpPr/>
          <p:nvPr/>
        </p:nvSpPr>
        <p:spPr>
          <a:xfrm rot="5400000">
            <a:off x="111665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0504761c68_0_86"/>
          <p:cNvSpPr/>
          <p:nvPr/>
        </p:nvSpPr>
        <p:spPr>
          <a:xfrm rot="5400000">
            <a:off x="113873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20504761c68_0_86"/>
          <p:cNvSpPr/>
          <p:nvPr/>
        </p:nvSpPr>
        <p:spPr>
          <a:xfrm rot="5400000">
            <a:off x="116081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0504761c68_0_86"/>
          <p:cNvSpPr/>
          <p:nvPr/>
        </p:nvSpPr>
        <p:spPr>
          <a:xfrm rot="5400000">
            <a:off x="109457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0504761c68_0_86"/>
          <p:cNvSpPr/>
          <p:nvPr/>
        </p:nvSpPr>
        <p:spPr>
          <a:xfrm rot="5400000">
            <a:off x="107249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0504761c68_0_86"/>
          <p:cNvSpPr/>
          <p:nvPr/>
        </p:nvSpPr>
        <p:spPr>
          <a:xfrm rot="5400000">
            <a:off x="105041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0504761c68_0_86"/>
          <p:cNvSpPr/>
          <p:nvPr/>
        </p:nvSpPr>
        <p:spPr>
          <a:xfrm rot="5400000">
            <a:off x="102833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20504761c68_0_86"/>
          <p:cNvSpPr/>
          <p:nvPr/>
        </p:nvSpPr>
        <p:spPr>
          <a:xfrm rot="5400000">
            <a:off x="100625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0504761c68_0_86"/>
          <p:cNvSpPr/>
          <p:nvPr/>
        </p:nvSpPr>
        <p:spPr>
          <a:xfrm rot="5400000">
            <a:off x="111665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20504761c68_0_86"/>
          <p:cNvSpPr/>
          <p:nvPr/>
        </p:nvSpPr>
        <p:spPr>
          <a:xfrm rot="5400000">
            <a:off x="113873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20504761c68_0_86"/>
          <p:cNvSpPr/>
          <p:nvPr/>
        </p:nvSpPr>
        <p:spPr>
          <a:xfrm rot="5400000">
            <a:off x="116081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0504761c68_0_86"/>
          <p:cNvSpPr/>
          <p:nvPr/>
        </p:nvSpPr>
        <p:spPr>
          <a:xfrm>
            <a:off x="9087175" y="2101200"/>
            <a:ext cx="6042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20504761c68_0_86"/>
          <p:cNvSpPr txBox="1"/>
          <p:nvPr/>
        </p:nvSpPr>
        <p:spPr>
          <a:xfrm>
            <a:off x="10246188" y="3176550"/>
            <a:ext cx="1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MxP</a:t>
            </a:r>
            <a:endParaRPr/>
          </a:p>
        </p:txBody>
      </p:sp>
      <p:sp>
        <p:nvSpPr>
          <p:cNvPr id="710" name="Google Shape;710;g20504761c68_0_86"/>
          <p:cNvSpPr txBox="1"/>
          <p:nvPr/>
        </p:nvSpPr>
        <p:spPr>
          <a:xfrm>
            <a:off x="10238800" y="14128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vreg1</a:t>
            </a:r>
            <a:endParaRPr b="1" sz="900"/>
          </a:p>
        </p:txBody>
      </p:sp>
      <p:sp>
        <p:nvSpPr>
          <p:cNvPr id="711" name="Google Shape;711;g20504761c68_0_86"/>
          <p:cNvSpPr txBox="1"/>
          <p:nvPr/>
        </p:nvSpPr>
        <p:spPr>
          <a:xfrm>
            <a:off x="10238800" y="1667600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vreg2</a:t>
            </a:r>
            <a:endParaRPr b="1" sz="900"/>
          </a:p>
        </p:txBody>
      </p:sp>
      <p:sp>
        <p:nvSpPr>
          <p:cNvPr id="712" name="Google Shape;712;g20504761c68_0_86"/>
          <p:cNvSpPr txBox="1"/>
          <p:nvPr/>
        </p:nvSpPr>
        <p:spPr>
          <a:xfrm>
            <a:off x="10234925" y="19174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vreg3</a:t>
            </a:r>
            <a:endParaRPr b="1" sz="900"/>
          </a:p>
        </p:txBody>
      </p:sp>
      <p:sp>
        <p:nvSpPr>
          <p:cNvPr id="713" name="Google Shape;713;g20504761c68_0_86"/>
          <p:cNvSpPr txBox="1"/>
          <p:nvPr/>
        </p:nvSpPr>
        <p:spPr>
          <a:xfrm>
            <a:off x="10234925" y="21697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vreg4</a:t>
            </a:r>
            <a:endParaRPr b="1" sz="900"/>
          </a:p>
        </p:txBody>
      </p:sp>
      <p:sp>
        <p:nvSpPr>
          <p:cNvPr id="714" name="Google Shape;714;g20504761c68_0_86"/>
          <p:cNvSpPr txBox="1"/>
          <p:nvPr/>
        </p:nvSpPr>
        <p:spPr>
          <a:xfrm>
            <a:off x="477950" y="4255500"/>
            <a:ext cx="379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Improved</a:t>
            </a:r>
            <a:r>
              <a:rPr lang="en-US"/>
              <a:t> MatMul: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Broadcast b_vec to all lanes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Each lane gets sufficient elements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Load A into VRF</a:t>
            </a:r>
            <a:endParaRPr/>
          </a:p>
        </p:txBody>
      </p:sp>
      <p:sp>
        <p:nvSpPr>
          <p:cNvPr id="715" name="Google Shape;715;g20504761c68_0_86"/>
          <p:cNvSpPr txBox="1"/>
          <p:nvPr/>
        </p:nvSpPr>
        <p:spPr>
          <a:xfrm>
            <a:off x="477950" y="1433825"/>
            <a:ext cx="37989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MatMul: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vl depends on 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nr_lanes </a:t>
            </a:r>
            <a:r>
              <a:rPr b="1" lang="en-US" sz="1800"/>
              <a:t>↑</a:t>
            </a:r>
            <a:r>
              <a:rPr lang="en-US"/>
              <a:t> </a:t>
            </a:r>
            <a:r>
              <a:rPr lang="en-US">
                <a:solidFill>
                  <a:srgbClr val="232629"/>
                </a:solidFill>
                <a:highlight>
                  <a:srgbClr val="FFFFFF"/>
                </a:highlight>
              </a:rPr>
              <a:t>nr_elements in each lane </a:t>
            </a:r>
            <a:r>
              <a:rPr b="1" lang="en-US" sz="1800">
                <a:solidFill>
                  <a:srgbClr val="232629"/>
                </a:solidFill>
                <a:highlight>
                  <a:srgbClr val="FFFFFF"/>
                </a:highlight>
              </a:rPr>
              <a:t>↓</a:t>
            </a:r>
            <a:endParaRPr b="1" sz="1800"/>
          </a:p>
        </p:txBody>
      </p:sp>
      <p:sp>
        <p:nvSpPr>
          <p:cNvPr id="716" name="Google Shape;716;g20504761c68_0_86"/>
          <p:cNvSpPr txBox="1"/>
          <p:nvPr/>
        </p:nvSpPr>
        <p:spPr>
          <a:xfrm>
            <a:off x="7167450" y="5422075"/>
            <a:ext cx="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sp>
        <p:nvSpPr>
          <p:cNvPr id="717" name="Google Shape;717;g20504761c68_0_86"/>
          <p:cNvSpPr/>
          <p:nvPr/>
        </p:nvSpPr>
        <p:spPr>
          <a:xfrm>
            <a:off x="5635950" y="49546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718" name="Google Shape;718;g20504761c68_0_86"/>
          <p:cNvSpPr/>
          <p:nvPr/>
        </p:nvSpPr>
        <p:spPr>
          <a:xfrm>
            <a:off x="58882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0504761c68_0_86"/>
          <p:cNvSpPr/>
          <p:nvPr/>
        </p:nvSpPr>
        <p:spPr>
          <a:xfrm>
            <a:off x="61405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0504761c68_0_86"/>
          <p:cNvSpPr/>
          <p:nvPr/>
        </p:nvSpPr>
        <p:spPr>
          <a:xfrm>
            <a:off x="63928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20504761c68_0_86"/>
          <p:cNvSpPr/>
          <p:nvPr/>
        </p:nvSpPr>
        <p:spPr>
          <a:xfrm>
            <a:off x="66451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g20504761c68_0_86"/>
          <p:cNvSpPr/>
          <p:nvPr/>
        </p:nvSpPr>
        <p:spPr>
          <a:xfrm>
            <a:off x="5635950" y="51754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20504761c68_0_86"/>
          <p:cNvSpPr/>
          <p:nvPr/>
        </p:nvSpPr>
        <p:spPr>
          <a:xfrm>
            <a:off x="58882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20504761c68_0_86"/>
          <p:cNvSpPr/>
          <p:nvPr/>
        </p:nvSpPr>
        <p:spPr>
          <a:xfrm>
            <a:off x="61405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20504761c68_0_86"/>
          <p:cNvSpPr/>
          <p:nvPr/>
        </p:nvSpPr>
        <p:spPr>
          <a:xfrm>
            <a:off x="63928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20504761c68_0_86"/>
          <p:cNvSpPr/>
          <p:nvPr/>
        </p:nvSpPr>
        <p:spPr>
          <a:xfrm>
            <a:off x="66451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0504761c68_0_86"/>
          <p:cNvSpPr/>
          <p:nvPr/>
        </p:nvSpPr>
        <p:spPr>
          <a:xfrm>
            <a:off x="5635950" y="53962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0504761c68_0_86"/>
          <p:cNvSpPr/>
          <p:nvPr/>
        </p:nvSpPr>
        <p:spPr>
          <a:xfrm>
            <a:off x="58882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g20504761c68_0_86"/>
          <p:cNvSpPr/>
          <p:nvPr/>
        </p:nvSpPr>
        <p:spPr>
          <a:xfrm>
            <a:off x="61405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0504761c68_0_86"/>
          <p:cNvSpPr/>
          <p:nvPr/>
        </p:nvSpPr>
        <p:spPr>
          <a:xfrm>
            <a:off x="63928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20504761c68_0_86"/>
          <p:cNvSpPr/>
          <p:nvPr/>
        </p:nvSpPr>
        <p:spPr>
          <a:xfrm>
            <a:off x="66451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20504761c68_0_86"/>
          <p:cNvSpPr/>
          <p:nvPr/>
        </p:nvSpPr>
        <p:spPr>
          <a:xfrm>
            <a:off x="5635950" y="56170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20504761c68_0_86"/>
          <p:cNvSpPr/>
          <p:nvPr/>
        </p:nvSpPr>
        <p:spPr>
          <a:xfrm>
            <a:off x="58882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20504761c68_0_86"/>
          <p:cNvSpPr/>
          <p:nvPr/>
        </p:nvSpPr>
        <p:spPr>
          <a:xfrm>
            <a:off x="61405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20504761c68_0_86"/>
          <p:cNvSpPr/>
          <p:nvPr/>
        </p:nvSpPr>
        <p:spPr>
          <a:xfrm>
            <a:off x="63928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0504761c68_0_86"/>
          <p:cNvSpPr/>
          <p:nvPr/>
        </p:nvSpPr>
        <p:spPr>
          <a:xfrm>
            <a:off x="66451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20504761c68_0_86"/>
          <p:cNvSpPr/>
          <p:nvPr/>
        </p:nvSpPr>
        <p:spPr>
          <a:xfrm>
            <a:off x="56359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20504761c68_0_86"/>
          <p:cNvSpPr/>
          <p:nvPr/>
        </p:nvSpPr>
        <p:spPr>
          <a:xfrm>
            <a:off x="58882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20504761c68_0_86"/>
          <p:cNvSpPr/>
          <p:nvPr/>
        </p:nvSpPr>
        <p:spPr>
          <a:xfrm>
            <a:off x="61405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0504761c68_0_86"/>
          <p:cNvSpPr/>
          <p:nvPr/>
        </p:nvSpPr>
        <p:spPr>
          <a:xfrm>
            <a:off x="63928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g20504761c68_0_86"/>
          <p:cNvSpPr/>
          <p:nvPr/>
        </p:nvSpPr>
        <p:spPr>
          <a:xfrm>
            <a:off x="66451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20504761c68_0_86"/>
          <p:cNvSpPr/>
          <p:nvPr/>
        </p:nvSpPr>
        <p:spPr>
          <a:xfrm>
            <a:off x="56359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g20504761c68_0_86"/>
          <p:cNvSpPr/>
          <p:nvPr/>
        </p:nvSpPr>
        <p:spPr>
          <a:xfrm>
            <a:off x="58882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20504761c68_0_86"/>
          <p:cNvSpPr/>
          <p:nvPr/>
        </p:nvSpPr>
        <p:spPr>
          <a:xfrm>
            <a:off x="61405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g20504761c68_0_86"/>
          <p:cNvSpPr/>
          <p:nvPr/>
        </p:nvSpPr>
        <p:spPr>
          <a:xfrm>
            <a:off x="63928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g20504761c68_0_86"/>
          <p:cNvSpPr/>
          <p:nvPr/>
        </p:nvSpPr>
        <p:spPr>
          <a:xfrm>
            <a:off x="66451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g20504761c68_0_86"/>
          <p:cNvSpPr/>
          <p:nvPr/>
        </p:nvSpPr>
        <p:spPr>
          <a:xfrm rot="5400000">
            <a:off x="8576250" y="4970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0504761c68_0_86"/>
          <p:cNvSpPr/>
          <p:nvPr/>
        </p:nvSpPr>
        <p:spPr>
          <a:xfrm rot="5400000">
            <a:off x="85762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g20504761c68_0_86"/>
          <p:cNvSpPr/>
          <p:nvPr/>
        </p:nvSpPr>
        <p:spPr>
          <a:xfrm rot="5400000">
            <a:off x="85762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20504761c68_0_86"/>
          <p:cNvSpPr/>
          <p:nvPr/>
        </p:nvSpPr>
        <p:spPr>
          <a:xfrm rot="5400000">
            <a:off x="85762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20504761c68_0_86"/>
          <p:cNvSpPr/>
          <p:nvPr/>
        </p:nvSpPr>
        <p:spPr>
          <a:xfrm rot="5400000">
            <a:off x="85762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20504761c68_0_86"/>
          <p:cNvSpPr/>
          <p:nvPr/>
        </p:nvSpPr>
        <p:spPr>
          <a:xfrm rot="5400000">
            <a:off x="8355450" y="4970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g20504761c68_0_86"/>
          <p:cNvSpPr/>
          <p:nvPr/>
        </p:nvSpPr>
        <p:spPr>
          <a:xfrm rot="5400000">
            <a:off x="83554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0504761c68_0_86"/>
          <p:cNvSpPr/>
          <p:nvPr/>
        </p:nvSpPr>
        <p:spPr>
          <a:xfrm rot="5400000">
            <a:off x="83554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20504761c68_0_86"/>
          <p:cNvSpPr/>
          <p:nvPr/>
        </p:nvSpPr>
        <p:spPr>
          <a:xfrm rot="5400000">
            <a:off x="83554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0504761c68_0_86"/>
          <p:cNvSpPr/>
          <p:nvPr/>
        </p:nvSpPr>
        <p:spPr>
          <a:xfrm rot="5400000">
            <a:off x="83554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20504761c68_0_86"/>
          <p:cNvSpPr/>
          <p:nvPr/>
        </p:nvSpPr>
        <p:spPr>
          <a:xfrm rot="5400000">
            <a:off x="8134650" y="4970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20504761c68_0_86"/>
          <p:cNvSpPr/>
          <p:nvPr/>
        </p:nvSpPr>
        <p:spPr>
          <a:xfrm rot="5400000">
            <a:off x="81346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20504761c68_0_86"/>
          <p:cNvSpPr/>
          <p:nvPr/>
        </p:nvSpPr>
        <p:spPr>
          <a:xfrm rot="5400000">
            <a:off x="81346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0504761c68_0_86"/>
          <p:cNvSpPr/>
          <p:nvPr/>
        </p:nvSpPr>
        <p:spPr>
          <a:xfrm rot="5400000">
            <a:off x="81346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20504761c68_0_86"/>
          <p:cNvSpPr/>
          <p:nvPr/>
        </p:nvSpPr>
        <p:spPr>
          <a:xfrm rot="5400000">
            <a:off x="81346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20504761c68_0_86"/>
          <p:cNvSpPr/>
          <p:nvPr/>
        </p:nvSpPr>
        <p:spPr>
          <a:xfrm rot="5400000">
            <a:off x="7913850" y="4970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g20504761c68_0_86"/>
          <p:cNvSpPr/>
          <p:nvPr/>
        </p:nvSpPr>
        <p:spPr>
          <a:xfrm rot="5400000">
            <a:off x="79138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20504761c68_0_86"/>
          <p:cNvSpPr/>
          <p:nvPr/>
        </p:nvSpPr>
        <p:spPr>
          <a:xfrm rot="5400000">
            <a:off x="79138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20504761c68_0_86"/>
          <p:cNvSpPr/>
          <p:nvPr/>
        </p:nvSpPr>
        <p:spPr>
          <a:xfrm rot="5400000">
            <a:off x="79138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20504761c68_0_86"/>
          <p:cNvSpPr/>
          <p:nvPr/>
        </p:nvSpPr>
        <p:spPr>
          <a:xfrm rot="5400000">
            <a:off x="79138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20504761c68_0_86"/>
          <p:cNvSpPr/>
          <p:nvPr/>
        </p:nvSpPr>
        <p:spPr>
          <a:xfrm rot="5400000">
            <a:off x="7693050" y="4970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0504761c68_0_86"/>
          <p:cNvSpPr/>
          <p:nvPr/>
        </p:nvSpPr>
        <p:spPr>
          <a:xfrm rot="5400000">
            <a:off x="76930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g20504761c68_0_86"/>
          <p:cNvSpPr/>
          <p:nvPr/>
        </p:nvSpPr>
        <p:spPr>
          <a:xfrm rot="5400000">
            <a:off x="76930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20504761c68_0_86"/>
          <p:cNvSpPr/>
          <p:nvPr/>
        </p:nvSpPr>
        <p:spPr>
          <a:xfrm rot="5400000">
            <a:off x="76930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g20504761c68_0_86"/>
          <p:cNvSpPr/>
          <p:nvPr/>
        </p:nvSpPr>
        <p:spPr>
          <a:xfrm rot="5400000">
            <a:off x="76930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0504761c68_0_86"/>
          <p:cNvSpPr txBox="1"/>
          <p:nvPr/>
        </p:nvSpPr>
        <p:spPr>
          <a:xfrm>
            <a:off x="5570850" y="49034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3" name="Google Shape;773;g20504761c68_0_86"/>
          <p:cNvSpPr txBox="1"/>
          <p:nvPr/>
        </p:nvSpPr>
        <p:spPr>
          <a:xfrm>
            <a:off x="5570850" y="51242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4" name="Google Shape;774;g20504761c68_0_86"/>
          <p:cNvSpPr txBox="1"/>
          <p:nvPr/>
        </p:nvSpPr>
        <p:spPr>
          <a:xfrm>
            <a:off x="5570850" y="53450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5" name="Google Shape;775;g20504761c68_0_86"/>
          <p:cNvSpPr txBox="1"/>
          <p:nvPr/>
        </p:nvSpPr>
        <p:spPr>
          <a:xfrm>
            <a:off x="5570850" y="55658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776" name="Google Shape;776;g20504761c68_0_86"/>
          <p:cNvSpPr txBox="1"/>
          <p:nvPr/>
        </p:nvSpPr>
        <p:spPr>
          <a:xfrm>
            <a:off x="7829500" y="49034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b_vec 0</a:t>
            </a:r>
            <a:endParaRPr sz="900"/>
          </a:p>
        </p:txBody>
      </p:sp>
      <p:cxnSp>
        <p:nvCxnSpPr>
          <p:cNvPr id="777" name="Google Shape;777;g20504761c68_0_86"/>
          <p:cNvCxnSpPr/>
          <p:nvPr/>
        </p:nvCxnSpPr>
        <p:spPr>
          <a:xfrm>
            <a:off x="5978575" y="5396675"/>
            <a:ext cx="7821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g20504761c68_0_86"/>
          <p:cNvCxnSpPr/>
          <p:nvPr/>
        </p:nvCxnSpPr>
        <p:spPr>
          <a:xfrm>
            <a:off x="8259188" y="5270600"/>
            <a:ext cx="0" cy="830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g20504761c68_0_86"/>
          <p:cNvSpPr/>
          <p:nvPr/>
        </p:nvSpPr>
        <p:spPr>
          <a:xfrm rot="5400000">
            <a:off x="8797050" y="4970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20504761c68_0_86"/>
          <p:cNvSpPr/>
          <p:nvPr/>
        </p:nvSpPr>
        <p:spPr>
          <a:xfrm rot="5400000">
            <a:off x="87970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20504761c68_0_86"/>
          <p:cNvSpPr/>
          <p:nvPr/>
        </p:nvSpPr>
        <p:spPr>
          <a:xfrm rot="5400000">
            <a:off x="87970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g20504761c68_0_86"/>
          <p:cNvSpPr/>
          <p:nvPr/>
        </p:nvSpPr>
        <p:spPr>
          <a:xfrm rot="5400000">
            <a:off x="87970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g20504761c68_0_86"/>
          <p:cNvSpPr/>
          <p:nvPr/>
        </p:nvSpPr>
        <p:spPr>
          <a:xfrm rot="5400000">
            <a:off x="87970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g20504761c68_0_86"/>
          <p:cNvSpPr/>
          <p:nvPr/>
        </p:nvSpPr>
        <p:spPr>
          <a:xfrm rot="5400000">
            <a:off x="9017850" y="4970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20504761c68_0_86"/>
          <p:cNvSpPr/>
          <p:nvPr/>
        </p:nvSpPr>
        <p:spPr>
          <a:xfrm rot="5400000">
            <a:off x="90178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20504761c68_0_86"/>
          <p:cNvSpPr/>
          <p:nvPr/>
        </p:nvSpPr>
        <p:spPr>
          <a:xfrm rot="5400000">
            <a:off x="90178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20504761c68_0_86"/>
          <p:cNvSpPr/>
          <p:nvPr/>
        </p:nvSpPr>
        <p:spPr>
          <a:xfrm rot="5400000">
            <a:off x="90178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20504761c68_0_86"/>
          <p:cNvSpPr/>
          <p:nvPr/>
        </p:nvSpPr>
        <p:spPr>
          <a:xfrm rot="5400000">
            <a:off x="90178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20504761c68_0_86"/>
          <p:cNvSpPr/>
          <p:nvPr/>
        </p:nvSpPr>
        <p:spPr>
          <a:xfrm rot="5400000">
            <a:off x="9238650" y="4970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20504761c68_0_86"/>
          <p:cNvSpPr/>
          <p:nvPr/>
        </p:nvSpPr>
        <p:spPr>
          <a:xfrm rot="5400000">
            <a:off x="9238650" y="5222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0504761c68_0_86"/>
          <p:cNvSpPr/>
          <p:nvPr/>
        </p:nvSpPr>
        <p:spPr>
          <a:xfrm rot="5400000">
            <a:off x="9238650" y="5474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g20504761c68_0_86"/>
          <p:cNvSpPr/>
          <p:nvPr/>
        </p:nvSpPr>
        <p:spPr>
          <a:xfrm rot="5400000">
            <a:off x="9238650" y="5727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20504761c68_0_86"/>
          <p:cNvSpPr/>
          <p:nvPr/>
        </p:nvSpPr>
        <p:spPr>
          <a:xfrm rot="5400000">
            <a:off x="9238650" y="5979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20504761c68_0_86"/>
          <p:cNvSpPr txBox="1"/>
          <p:nvPr/>
        </p:nvSpPr>
        <p:spPr>
          <a:xfrm rot="5400000">
            <a:off x="5347350" y="5235125"/>
            <a:ext cx="82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a_vec</a:t>
            </a:r>
            <a:endParaRPr sz="900"/>
          </a:p>
        </p:txBody>
      </p:sp>
      <p:sp>
        <p:nvSpPr>
          <p:cNvPr id="795" name="Google Shape;795;g20504761c68_0_86"/>
          <p:cNvSpPr/>
          <p:nvPr/>
        </p:nvSpPr>
        <p:spPr>
          <a:xfrm>
            <a:off x="5388150" y="4990450"/>
            <a:ext cx="143400" cy="82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g20504761c68_0_86"/>
          <p:cNvSpPr txBox="1"/>
          <p:nvPr/>
        </p:nvSpPr>
        <p:spPr>
          <a:xfrm>
            <a:off x="3313650" y="5228200"/>
            <a:ext cx="203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vl = nr_lanes * reuse_size</a:t>
            </a:r>
            <a:endParaRPr sz="1100"/>
          </a:p>
        </p:txBody>
      </p:sp>
      <p:sp>
        <p:nvSpPr>
          <p:cNvPr id="797" name="Google Shape;797;g20504761c68_0_86"/>
          <p:cNvSpPr/>
          <p:nvPr/>
        </p:nvSpPr>
        <p:spPr>
          <a:xfrm rot="5400000">
            <a:off x="7272050" y="834900"/>
            <a:ext cx="136800" cy="1064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20504761c68_0_86"/>
          <p:cNvSpPr txBox="1"/>
          <p:nvPr/>
        </p:nvSpPr>
        <p:spPr>
          <a:xfrm>
            <a:off x="7084000" y="893425"/>
            <a:ext cx="47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vl</a:t>
            </a:r>
            <a:endParaRPr sz="1100"/>
          </a:p>
        </p:txBody>
      </p:sp>
      <p:sp>
        <p:nvSpPr>
          <p:cNvPr id="799" name="Google Shape;799;g20504761c68_0_86"/>
          <p:cNvSpPr txBox="1"/>
          <p:nvPr/>
        </p:nvSpPr>
        <p:spPr>
          <a:xfrm>
            <a:off x="7241600" y="4420213"/>
            <a:ext cx="203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bl (max 32 for fp32)</a:t>
            </a:r>
            <a:endParaRPr sz="1100"/>
          </a:p>
        </p:txBody>
      </p:sp>
      <p:sp>
        <p:nvSpPr>
          <p:cNvPr id="800" name="Google Shape;800;g20504761c68_0_86"/>
          <p:cNvSpPr/>
          <p:nvPr/>
        </p:nvSpPr>
        <p:spPr>
          <a:xfrm rot="5400000">
            <a:off x="8192400" y="4310588"/>
            <a:ext cx="136800" cy="1064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2054e185355_0_49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Load a_vec to VRF</a:t>
            </a:r>
            <a:endParaRPr/>
          </a:p>
        </p:txBody>
      </p:sp>
      <p:sp>
        <p:nvSpPr>
          <p:cNvPr id="807" name="Google Shape;807;g2054e185355_0_49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8" name="Google Shape;808;g2054e185355_0_490"/>
          <p:cNvSpPr/>
          <p:nvPr/>
        </p:nvSpPr>
        <p:spPr>
          <a:xfrm>
            <a:off x="259840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a0, a4</a:t>
            </a:r>
            <a:endParaRPr/>
          </a:p>
        </p:txBody>
      </p:sp>
      <p:sp>
        <p:nvSpPr>
          <p:cNvPr id="809" name="Google Shape;809;g2054e185355_0_490"/>
          <p:cNvSpPr/>
          <p:nvPr/>
        </p:nvSpPr>
        <p:spPr>
          <a:xfrm>
            <a:off x="454532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a1, a5</a:t>
            </a:r>
            <a:endParaRPr/>
          </a:p>
        </p:txBody>
      </p:sp>
      <p:sp>
        <p:nvSpPr>
          <p:cNvPr id="810" name="Google Shape;810;g2054e185355_0_490"/>
          <p:cNvSpPr/>
          <p:nvPr/>
        </p:nvSpPr>
        <p:spPr>
          <a:xfrm>
            <a:off x="649225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a2, a6</a:t>
            </a:r>
            <a:endParaRPr/>
          </a:p>
        </p:txBody>
      </p:sp>
      <p:sp>
        <p:nvSpPr>
          <p:cNvPr id="811" name="Google Shape;811;g2054e185355_0_490"/>
          <p:cNvSpPr/>
          <p:nvPr/>
        </p:nvSpPr>
        <p:spPr>
          <a:xfrm>
            <a:off x="843917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a3, a7</a:t>
            </a:r>
            <a:endParaRPr/>
          </a:p>
        </p:txBody>
      </p:sp>
      <p:sp>
        <p:nvSpPr>
          <p:cNvPr id="812" name="Google Shape;812;g2054e185355_0_490"/>
          <p:cNvSpPr txBox="1"/>
          <p:nvPr/>
        </p:nvSpPr>
        <p:spPr>
          <a:xfrm>
            <a:off x="649275" y="1542075"/>
            <a:ext cx="41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vl = reuse_size * nr_lanes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lane allocates </a:t>
            </a:r>
            <a:r>
              <a:rPr i="1" lang="en-US"/>
              <a:t>reuse_size(=2)</a:t>
            </a:r>
            <a:r>
              <a:rPr lang="en-US"/>
              <a:t> elements</a:t>
            </a:r>
            <a:endParaRPr/>
          </a:p>
        </p:txBody>
      </p:sp>
      <p:sp>
        <p:nvSpPr>
          <p:cNvPr id="813" name="Google Shape;813;g2054e185355_0_490"/>
          <p:cNvSpPr txBox="1"/>
          <p:nvPr/>
        </p:nvSpPr>
        <p:spPr>
          <a:xfrm>
            <a:off x="277435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sp>
        <p:nvSpPr>
          <p:cNvPr id="814" name="Google Shape;814;g2054e185355_0_490"/>
          <p:cNvSpPr txBox="1"/>
          <p:nvPr/>
        </p:nvSpPr>
        <p:spPr>
          <a:xfrm>
            <a:off x="472127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sp>
        <p:nvSpPr>
          <p:cNvPr id="815" name="Google Shape;815;g2054e185355_0_490"/>
          <p:cNvSpPr txBox="1"/>
          <p:nvPr/>
        </p:nvSpPr>
        <p:spPr>
          <a:xfrm>
            <a:off x="666820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sp>
        <p:nvSpPr>
          <p:cNvPr id="816" name="Google Shape;816;g2054e185355_0_490"/>
          <p:cNvSpPr txBox="1"/>
          <p:nvPr/>
        </p:nvSpPr>
        <p:spPr>
          <a:xfrm>
            <a:off x="861512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0504761c68_0_177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is Everywhere</a:t>
            </a:r>
            <a:endParaRPr/>
          </a:p>
        </p:txBody>
      </p:sp>
      <p:sp>
        <p:nvSpPr>
          <p:cNvPr id="159" name="Google Shape;159;g20504761c68_0_17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g20504761c68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075" y="1474525"/>
            <a:ext cx="5925288" cy="24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20504761c68_0_177"/>
          <p:cNvSpPr/>
          <p:nvPr/>
        </p:nvSpPr>
        <p:spPr>
          <a:xfrm>
            <a:off x="6467279" y="1833650"/>
            <a:ext cx="608400" cy="4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0504761c68_0_177"/>
          <p:cNvSpPr/>
          <p:nvPr/>
        </p:nvSpPr>
        <p:spPr>
          <a:xfrm>
            <a:off x="6467279" y="2723500"/>
            <a:ext cx="608400" cy="116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0504761c68_0_177"/>
          <p:cNvSpPr txBox="1"/>
          <p:nvPr/>
        </p:nvSpPr>
        <p:spPr>
          <a:xfrm>
            <a:off x="731850" y="760150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From Natural Language Processing</a:t>
            </a:r>
            <a:endParaRPr/>
          </a:p>
        </p:txBody>
      </p:sp>
      <p:sp>
        <p:nvSpPr>
          <p:cNvPr id="164" name="Google Shape;164;g20504761c68_0_177"/>
          <p:cNvSpPr txBox="1"/>
          <p:nvPr/>
        </p:nvSpPr>
        <p:spPr>
          <a:xfrm>
            <a:off x="731850" y="4178325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To Images Processing</a:t>
            </a:r>
            <a:endParaRPr/>
          </a:p>
        </p:txBody>
      </p:sp>
      <p:pic>
        <p:nvPicPr>
          <p:cNvPr id="165" name="Google Shape;165;g20504761c68_0_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350" y="422200"/>
            <a:ext cx="3303725" cy="22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0504761c68_0_177"/>
          <p:cNvSpPr txBox="1"/>
          <p:nvPr/>
        </p:nvSpPr>
        <p:spPr>
          <a:xfrm>
            <a:off x="2114850" y="6422850"/>
            <a:ext cx="91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PaperWithCode 2. by Jim Clyde Monge (</a:t>
            </a:r>
            <a:r>
              <a:rPr lang="en-US" sz="800" u="sng">
                <a:solidFill>
                  <a:schemeClr val="hlink"/>
                </a:solidFill>
                <a:hlinkClick r:id="rId5"/>
              </a:rPr>
              <a:t>https://medium.com/geekculture/openai-released-chatgpt-an-incredibly-smart-chatbot-889b59968383</a:t>
            </a:r>
            <a:r>
              <a:rPr lang="en-US" sz="800"/>
              <a:t>)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3. 4. ViT paper</a:t>
            </a:r>
            <a:endParaRPr sz="800"/>
          </a:p>
        </p:txBody>
      </p:sp>
      <p:pic>
        <p:nvPicPr>
          <p:cNvPr id="167" name="Google Shape;167;g20504761c68_0_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8150" y="2656575"/>
            <a:ext cx="2307325" cy="40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0504761c68_0_1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050" y="4027475"/>
            <a:ext cx="4320925" cy="23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054e185355_0_58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Load b_vec to bc_buffer</a:t>
            </a:r>
            <a:endParaRPr/>
          </a:p>
        </p:txBody>
      </p:sp>
      <p:sp>
        <p:nvSpPr>
          <p:cNvPr id="823" name="Google Shape;823;g2054e185355_0_58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4" name="Google Shape;824;g2054e185355_0_582"/>
          <p:cNvSpPr/>
          <p:nvPr/>
        </p:nvSpPr>
        <p:spPr>
          <a:xfrm>
            <a:off x="259840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a0, a4</a:t>
            </a:r>
            <a:endParaRPr/>
          </a:p>
        </p:txBody>
      </p:sp>
      <p:sp>
        <p:nvSpPr>
          <p:cNvPr id="825" name="Google Shape;825;g2054e185355_0_582"/>
          <p:cNvSpPr/>
          <p:nvPr/>
        </p:nvSpPr>
        <p:spPr>
          <a:xfrm>
            <a:off x="454532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a1, a5</a:t>
            </a:r>
            <a:endParaRPr/>
          </a:p>
        </p:txBody>
      </p:sp>
      <p:sp>
        <p:nvSpPr>
          <p:cNvPr id="826" name="Google Shape;826;g2054e185355_0_582"/>
          <p:cNvSpPr/>
          <p:nvPr/>
        </p:nvSpPr>
        <p:spPr>
          <a:xfrm>
            <a:off x="649225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a2, a6</a:t>
            </a:r>
            <a:endParaRPr/>
          </a:p>
        </p:txBody>
      </p:sp>
      <p:sp>
        <p:nvSpPr>
          <p:cNvPr id="827" name="Google Shape;827;g2054e185355_0_582"/>
          <p:cNvSpPr/>
          <p:nvPr/>
        </p:nvSpPr>
        <p:spPr>
          <a:xfrm>
            <a:off x="843917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a3, a7</a:t>
            </a:r>
            <a:endParaRPr/>
          </a:p>
        </p:txBody>
      </p:sp>
      <p:sp>
        <p:nvSpPr>
          <p:cNvPr id="828" name="Google Shape;828;g2054e185355_0_582"/>
          <p:cNvSpPr txBox="1"/>
          <p:nvPr/>
        </p:nvSpPr>
        <p:spPr>
          <a:xfrm>
            <a:off x="649275" y="1542075"/>
            <a:ext cx="36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instructions: </a:t>
            </a:r>
            <a:r>
              <a:rPr b="1" lang="en-US"/>
              <a:t>vsetbl</a:t>
            </a:r>
            <a:r>
              <a:rPr lang="en-US"/>
              <a:t>, </a:t>
            </a:r>
            <a:r>
              <a:rPr b="1" lang="en-US"/>
              <a:t>vlebc</a:t>
            </a:r>
            <a:endParaRPr b="1"/>
          </a:p>
        </p:txBody>
      </p:sp>
      <p:sp>
        <p:nvSpPr>
          <p:cNvPr id="829" name="Google Shape;829;g2054e185355_0_582"/>
          <p:cNvSpPr txBox="1"/>
          <p:nvPr/>
        </p:nvSpPr>
        <p:spPr>
          <a:xfrm>
            <a:off x="277435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sp>
        <p:nvSpPr>
          <p:cNvPr id="830" name="Google Shape;830;g2054e185355_0_582"/>
          <p:cNvSpPr txBox="1"/>
          <p:nvPr/>
        </p:nvSpPr>
        <p:spPr>
          <a:xfrm>
            <a:off x="472127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sp>
        <p:nvSpPr>
          <p:cNvPr id="831" name="Google Shape;831;g2054e185355_0_582"/>
          <p:cNvSpPr txBox="1"/>
          <p:nvPr/>
        </p:nvSpPr>
        <p:spPr>
          <a:xfrm>
            <a:off x="666820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sp>
        <p:nvSpPr>
          <p:cNvPr id="832" name="Google Shape;832;g2054e185355_0_582"/>
          <p:cNvSpPr txBox="1"/>
          <p:nvPr/>
        </p:nvSpPr>
        <p:spPr>
          <a:xfrm>
            <a:off x="861512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3</a:t>
            </a:r>
            <a:endParaRPr/>
          </a:p>
        </p:txBody>
      </p:sp>
      <p:sp>
        <p:nvSpPr>
          <p:cNvPr id="833" name="Google Shape;833;g2054e185355_0_582"/>
          <p:cNvSpPr/>
          <p:nvPr/>
        </p:nvSpPr>
        <p:spPr>
          <a:xfrm>
            <a:off x="649275" y="4393900"/>
            <a:ext cx="1154400" cy="7575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834" name="Google Shape;834;g2054e185355_0_582"/>
          <p:cNvSpPr txBox="1"/>
          <p:nvPr/>
        </p:nvSpPr>
        <p:spPr>
          <a:xfrm>
            <a:off x="683325" y="3993700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054e185355_0_60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Broadcast elements in b_vec to all lanes</a:t>
            </a:r>
            <a:endParaRPr/>
          </a:p>
        </p:txBody>
      </p:sp>
      <p:sp>
        <p:nvSpPr>
          <p:cNvPr id="841" name="Google Shape;841;g2054e185355_0_60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2" name="Google Shape;842;g2054e185355_0_604"/>
          <p:cNvSpPr/>
          <p:nvPr/>
        </p:nvSpPr>
        <p:spPr>
          <a:xfrm>
            <a:off x="259840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a0, a4</a:t>
            </a:r>
            <a:endParaRPr/>
          </a:p>
        </p:txBody>
      </p:sp>
      <p:sp>
        <p:nvSpPr>
          <p:cNvPr id="843" name="Google Shape;843;g2054e185355_0_604"/>
          <p:cNvSpPr/>
          <p:nvPr/>
        </p:nvSpPr>
        <p:spPr>
          <a:xfrm>
            <a:off x="454532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a1, a5</a:t>
            </a:r>
            <a:endParaRPr/>
          </a:p>
        </p:txBody>
      </p:sp>
      <p:sp>
        <p:nvSpPr>
          <p:cNvPr id="844" name="Google Shape;844;g2054e185355_0_604"/>
          <p:cNvSpPr/>
          <p:nvPr/>
        </p:nvSpPr>
        <p:spPr>
          <a:xfrm>
            <a:off x="649225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a2, a6</a:t>
            </a:r>
            <a:endParaRPr/>
          </a:p>
        </p:txBody>
      </p:sp>
      <p:sp>
        <p:nvSpPr>
          <p:cNvPr id="845" name="Google Shape;845;g2054e185355_0_604"/>
          <p:cNvSpPr/>
          <p:nvPr/>
        </p:nvSpPr>
        <p:spPr>
          <a:xfrm>
            <a:off x="843917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a3, a7</a:t>
            </a:r>
            <a:endParaRPr/>
          </a:p>
        </p:txBody>
      </p:sp>
      <p:sp>
        <p:nvSpPr>
          <p:cNvPr id="846" name="Google Shape;846;g2054e185355_0_604"/>
          <p:cNvSpPr txBox="1"/>
          <p:nvPr/>
        </p:nvSpPr>
        <p:spPr>
          <a:xfrm>
            <a:off x="277435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sp>
        <p:nvSpPr>
          <p:cNvPr id="847" name="Google Shape;847;g2054e185355_0_604"/>
          <p:cNvSpPr txBox="1"/>
          <p:nvPr/>
        </p:nvSpPr>
        <p:spPr>
          <a:xfrm>
            <a:off x="472127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sp>
        <p:nvSpPr>
          <p:cNvPr id="848" name="Google Shape;848;g2054e185355_0_604"/>
          <p:cNvSpPr txBox="1"/>
          <p:nvPr/>
        </p:nvSpPr>
        <p:spPr>
          <a:xfrm>
            <a:off x="666820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sp>
        <p:nvSpPr>
          <p:cNvPr id="849" name="Google Shape;849;g2054e185355_0_604"/>
          <p:cNvSpPr txBox="1"/>
          <p:nvPr/>
        </p:nvSpPr>
        <p:spPr>
          <a:xfrm>
            <a:off x="861512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3</a:t>
            </a:r>
            <a:endParaRPr/>
          </a:p>
        </p:txBody>
      </p:sp>
      <p:sp>
        <p:nvSpPr>
          <p:cNvPr id="850" name="Google Shape;850;g2054e185355_0_604"/>
          <p:cNvSpPr/>
          <p:nvPr/>
        </p:nvSpPr>
        <p:spPr>
          <a:xfrm>
            <a:off x="649275" y="4393900"/>
            <a:ext cx="1154400" cy="7575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851" name="Google Shape;851;g2054e185355_0_604"/>
          <p:cNvSpPr txBox="1"/>
          <p:nvPr/>
        </p:nvSpPr>
        <p:spPr>
          <a:xfrm>
            <a:off x="683325" y="3993700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cxnSp>
        <p:nvCxnSpPr>
          <p:cNvPr id="852" name="Google Shape;852;g2054e185355_0_604"/>
          <p:cNvCxnSpPr>
            <a:stCxn id="850" idx="3"/>
            <a:endCxn id="842" idx="2"/>
          </p:cNvCxnSpPr>
          <p:nvPr/>
        </p:nvCxnSpPr>
        <p:spPr>
          <a:xfrm flipH="1" rot="10800000">
            <a:off x="1803675" y="3807850"/>
            <a:ext cx="137190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g2054e185355_0_604"/>
          <p:cNvCxnSpPr>
            <a:stCxn id="850" idx="3"/>
            <a:endCxn id="843" idx="2"/>
          </p:cNvCxnSpPr>
          <p:nvPr/>
        </p:nvCxnSpPr>
        <p:spPr>
          <a:xfrm flipH="1" rot="10800000">
            <a:off x="1803675" y="3807850"/>
            <a:ext cx="331890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g2054e185355_0_604"/>
          <p:cNvCxnSpPr>
            <a:stCxn id="850" idx="3"/>
            <a:endCxn id="844" idx="2"/>
          </p:cNvCxnSpPr>
          <p:nvPr/>
        </p:nvCxnSpPr>
        <p:spPr>
          <a:xfrm flipH="1" rot="10800000">
            <a:off x="1803675" y="3807850"/>
            <a:ext cx="526590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5" name="Google Shape;855;g2054e185355_0_604"/>
          <p:cNvCxnSpPr>
            <a:stCxn id="850" idx="3"/>
            <a:endCxn id="845" idx="2"/>
          </p:cNvCxnSpPr>
          <p:nvPr/>
        </p:nvCxnSpPr>
        <p:spPr>
          <a:xfrm flipH="1" rot="10800000">
            <a:off x="1803675" y="3807850"/>
            <a:ext cx="721260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6" name="Google Shape;856;g2054e185355_0_604"/>
          <p:cNvSpPr txBox="1"/>
          <p:nvPr/>
        </p:nvSpPr>
        <p:spPr>
          <a:xfrm>
            <a:off x="4067000" y="4662175"/>
            <a:ext cx="45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chemeClr val="dk1"/>
                </a:solidFill>
              </a:rPr>
              <a:t> 	Backend can be problematic, hard to scale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054e185355_0_62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Send elements in b_vec to the first lane</a:t>
            </a:r>
            <a:endParaRPr/>
          </a:p>
        </p:txBody>
      </p:sp>
      <p:sp>
        <p:nvSpPr>
          <p:cNvPr id="863" name="Google Shape;863;g2054e185355_0_62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4" name="Google Shape;864;g2054e185355_0_626"/>
          <p:cNvSpPr/>
          <p:nvPr/>
        </p:nvSpPr>
        <p:spPr>
          <a:xfrm>
            <a:off x="259840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a0, a4</a:t>
            </a:r>
            <a:endParaRPr/>
          </a:p>
        </p:txBody>
      </p:sp>
      <p:sp>
        <p:nvSpPr>
          <p:cNvPr id="865" name="Google Shape;865;g2054e185355_0_626"/>
          <p:cNvSpPr/>
          <p:nvPr/>
        </p:nvSpPr>
        <p:spPr>
          <a:xfrm>
            <a:off x="454532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a1, a5</a:t>
            </a:r>
            <a:endParaRPr/>
          </a:p>
        </p:txBody>
      </p:sp>
      <p:sp>
        <p:nvSpPr>
          <p:cNvPr id="866" name="Google Shape;866;g2054e185355_0_626"/>
          <p:cNvSpPr/>
          <p:nvPr/>
        </p:nvSpPr>
        <p:spPr>
          <a:xfrm>
            <a:off x="649225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a2, a6</a:t>
            </a:r>
            <a:endParaRPr/>
          </a:p>
        </p:txBody>
      </p:sp>
      <p:sp>
        <p:nvSpPr>
          <p:cNvPr id="867" name="Google Shape;867;g2054e185355_0_626"/>
          <p:cNvSpPr/>
          <p:nvPr/>
        </p:nvSpPr>
        <p:spPr>
          <a:xfrm>
            <a:off x="843917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a3, a7</a:t>
            </a:r>
            <a:endParaRPr/>
          </a:p>
        </p:txBody>
      </p:sp>
      <p:sp>
        <p:nvSpPr>
          <p:cNvPr id="868" name="Google Shape;868;g2054e185355_0_626"/>
          <p:cNvSpPr txBox="1"/>
          <p:nvPr/>
        </p:nvSpPr>
        <p:spPr>
          <a:xfrm>
            <a:off x="277435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sp>
        <p:nvSpPr>
          <p:cNvPr id="869" name="Google Shape;869;g2054e185355_0_626"/>
          <p:cNvSpPr txBox="1"/>
          <p:nvPr/>
        </p:nvSpPr>
        <p:spPr>
          <a:xfrm>
            <a:off x="472127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sp>
        <p:nvSpPr>
          <p:cNvPr id="870" name="Google Shape;870;g2054e185355_0_626"/>
          <p:cNvSpPr txBox="1"/>
          <p:nvPr/>
        </p:nvSpPr>
        <p:spPr>
          <a:xfrm>
            <a:off x="666820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sp>
        <p:nvSpPr>
          <p:cNvPr id="871" name="Google Shape;871;g2054e185355_0_626"/>
          <p:cNvSpPr txBox="1"/>
          <p:nvPr/>
        </p:nvSpPr>
        <p:spPr>
          <a:xfrm>
            <a:off x="861512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3</a:t>
            </a:r>
            <a:endParaRPr/>
          </a:p>
        </p:txBody>
      </p:sp>
      <p:sp>
        <p:nvSpPr>
          <p:cNvPr id="872" name="Google Shape;872;g2054e185355_0_626"/>
          <p:cNvSpPr/>
          <p:nvPr/>
        </p:nvSpPr>
        <p:spPr>
          <a:xfrm>
            <a:off x="649275" y="4393900"/>
            <a:ext cx="1154400" cy="7575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873" name="Google Shape;873;g2054e185355_0_626"/>
          <p:cNvSpPr txBox="1"/>
          <p:nvPr/>
        </p:nvSpPr>
        <p:spPr>
          <a:xfrm>
            <a:off x="683325" y="3993700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cxnSp>
        <p:nvCxnSpPr>
          <p:cNvPr id="874" name="Google Shape;874;g2054e185355_0_626"/>
          <p:cNvCxnSpPr>
            <a:stCxn id="872" idx="3"/>
            <a:endCxn id="864" idx="2"/>
          </p:cNvCxnSpPr>
          <p:nvPr/>
        </p:nvCxnSpPr>
        <p:spPr>
          <a:xfrm flipH="1" rot="10800000">
            <a:off x="1803675" y="3807850"/>
            <a:ext cx="1371900" cy="96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5" name="Google Shape;875;g2054e185355_0_626"/>
          <p:cNvCxnSpPr>
            <a:stCxn id="864" idx="2"/>
            <a:endCxn id="865" idx="2"/>
          </p:cNvCxnSpPr>
          <p:nvPr/>
        </p:nvCxnSpPr>
        <p:spPr>
          <a:xfrm flipH="1" rot="-5400000">
            <a:off x="4148800" y="2834550"/>
            <a:ext cx="600" cy="1947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6" name="Google Shape;876;g2054e185355_0_626"/>
          <p:cNvCxnSpPr>
            <a:stCxn id="865" idx="2"/>
            <a:endCxn id="866" idx="2"/>
          </p:cNvCxnSpPr>
          <p:nvPr/>
        </p:nvCxnSpPr>
        <p:spPr>
          <a:xfrm flipH="1" rot="-5400000">
            <a:off x="6095725" y="2834550"/>
            <a:ext cx="600" cy="1947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7" name="Google Shape;877;g2054e185355_0_626"/>
          <p:cNvCxnSpPr>
            <a:stCxn id="866" idx="2"/>
            <a:endCxn id="867" idx="2"/>
          </p:cNvCxnSpPr>
          <p:nvPr/>
        </p:nvCxnSpPr>
        <p:spPr>
          <a:xfrm flipH="1" rot="-5400000">
            <a:off x="8042650" y="2834550"/>
            <a:ext cx="600" cy="19470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8" name="Google Shape;878;g2054e185355_0_626"/>
          <p:cNvSpPr txBox="1"/>
          <p:nvPr/>
        </p:nvSpPr>
        <p:spPr>
          <a:xfrm>
            <a:off x="3706300" y="4393900"/>
            <a:ext cx="419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2054e185355_0_626"/>
          <p:cNvSpPr txBox="1"/>
          <p:nvPr/>
        </p:nvSpPr>
        <p:spPr>
          <a:xfrm>
            <a:off x="5184275" y="4325525"/>
            <a:ext cx="18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broadcast path</a:t>
            </a:r>
            <a:endParaRPr/>
          </a:p>
        </p:txBody>
      </p:sp>
      <p:sp>
        <p:nvSpPr>
          <p:cNvPr id="880" name="Google Shape;880;g2054e185355_0_626"/>
          <p:cNvSpPr txBox="1"/>
          <p:nvPr/>
        </p:nvSpPr>
        <p:spPr>
          <a:xfrm>
            <a:off x="3175575" y="3993700"/>
            <a:ext cx="182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clock cycle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054e185355_0_67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Multiply a with b_vec</a:t>
            </a:r>
            <a:endParaRPr/>
          </a:p>
        </p:txBody>
      </p:sp>
      <p:sp>
        <p:nvSpPr>
          <p:cNvPr id="887" name="Google Shape;887;g2054e185355_0_67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8" name="Google Shape;888;g2054e185355_0_671"/>
          <p:cNvSpPr/>
          <p:nvPr/>
        </p:nvSpPr>
        <p:spPr>
          <a:xfrm>
            <a:off x="259840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a0, a4</a:t>
            </a:r>
            <a:endParaRPr/>
          </a:p>
        </p:txBody>
      </p:sp>
      <p:sp>
        <p:nvSpPr>
          <p:cNvPr id="889" name="Google Shape;889;g2054e185355_0_671"/>
          <p:cNvSpPr/>
          <p:nvPr/>
        </p:nvSpPr>
        <p:spPr>
          <a:xfrm>
            <a:off x="454532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a1, a5</a:t>
            </a:r>
            <a:endParaRPr/>
          </a:p>
        </p:txBody>
      </p:sp>
      <p:sp>
        <p:nvSpPr>
          <p:cNvPr id="890" name="Google Shape;890;g2054e185355_0_671"/>
          <p:cNvSpPr/>
          <p:nvPr/>
        </p:nvSpPr>
        <p:spPr>
          <a:xfrm>
            <a:off x="649225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a2, a6</a:t>
            </a:r>
            <a:endParaRPr/>
          </a:p>
        </p:txBody>
      </p:sp>
      <p:sp>
        <p:nvSpPr>
          <p:cNvPr id="891" name="Google Shape;891;g2054e185355_0_671"/>
          <p:cNvSpPr/>
          <p:nvPr/>
        </p:nvSpPr>
        <p:spPr>
          <a:xfrm>
            <a:off x="843917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a3, a7</a:t>
            </a:r>
            <a:endParaRPr/>
          </a:p>
        </p:txBody>
      </p:sp>
      <p:sp>
        <p:nvSpPr>
          <p:cNvPr id="892" name="Google Shape;892;g2054e185355_0_671"/>
          <p:cNvSpPr txBox="1"/>
          <p:nvPr/>
        </p:nvSpPr>
        <p:spPr>
          <a:xfrm>
            <a:off x="649275" y="1542075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instruction: </a:t>
            </a:r>
            <a:r>
              <a:rPr b="1" lang="en-US"/>
              <a:t>vfbmacc </a:t>
            </a:r>
            <a:r>
              <a:rPr lang="en-US">
                <a:solidFill>
                  <a:schemeClr val="dk1"/>
                </a:solidFill>
              </a:rPr>
              <a:t>(include step 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g2054e185355_0_671"/>
          <p:cNvSpPr txBox="1"/>
          <p:nvPr/>
        </p:nvSpPr>
        <p:spPr>
          <a:xfrm>
            <a:off x="277435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sp>
        <p:nvSpPr>
          <p:cNvPr id="894" name="Google Shape;894;g2054e185355_0_671"/>
          <p:cNvSpPr txBox="1"/>
          <p:nvPr/>
        </p:nvSpPr>
        <p:spPr>
          <a:xfrm>
            <a:off x="472127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sp>
        <p:nvSpPr>
          <p:cNvPr id="895" name="Google Shape;895;g2054e185355_0_671"/>
          <p:cNvSpPr txBox="1"/>
          <p:nvPr/>
        </p:nvSpPr>
        <p:spPr>
          <a:xfrm>
            <a:off x="666820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sp>
        <p:nvSpPr>
          <p:cNvPr id="896" name="Google Shape;896;g2054e185355_0_671"/>
          <p:cNvSpPr txBox="1"/>
          <p:nvPr/>
        </p:nvSpPr>
        <p:spPr>
          <a:xfrm>
            <a:off x="861512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3</a:t>
            </a:r>
            <a:endParaRPr/>
          </a:p>
        </p:txBody>
      </p:sp>
      <p:sp>
        <p:nvSpPr>
          <p:cNvPr id="897" name="Google Shape;897;g2054e185355_0_671"/>
          <p:cNvSpPr/>
          <p:nvPr/>
        </p:nvSpPr>
        <p:spPr>
          <a:xfrm>
            <a:off x="649275" y="4393900"/>
            <a:ext cx="1154400" cy="7575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898" name="Google Shape;898;g2054e185355_0_671"/>
          <p:cNvSpPr txBox="1"/>
          <p:nvPr/>
        </p:nvSpPr>
        <p:spPr>
          <a:xfrm>
            <a:off x="683325" y="3993700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899" name="Google Shape;899;g2054e185355_0_671"/>
          <p:cNvSpPr txBox="1"/>
          <p:nvPr/>
        </p:nvSpPr>
        <p:spPr>
          <a:xfrm>
            <a:off x="2008600" y="40091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a0 * [b_vec] + ac →vreg0</a:t>
            </a:r>
            <a:endParaRPr sz="1200"/>
          </a:p>
        </p:txBody>
      </p:sp>
      <p:sp>
        <p:nvSpPr>
          <p:cNvPr id="900" name="Google Shape;900;g2054e185355_0_671"/>
          <p:cNvSpPr txBox="1"/>
          <p:nvPr/>
        </p:nvSpPr>
        <p:spPr>
          <a:xfrm>
            <a:off x="3955525" y="40091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a1 * [b_vec] + ac →vreg0</a:t>
            </a:r>
            <a:endParaRPr sz="1200"/>
          </a:p>
        </p:txBody>
      </p:sp>
      <p:sp>
        <p:nvSpPr>
          <p:cNvPr id="901" name="Google Shape;901;g2054e185355_0_671"/>
          <p:cNvSpPr txBox="1"/>
          <p:nvPr/>
        </p:nvSpPr>
        <p:spPr>
          <a:xfrm>
            <a:off x="5902450" y="40091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a2 * [b_vec] + ac →vreg0</a:t>
            </a:r>
            <a:endParaRPr sz="1200"/>
          </a:p>
        </p:txBody>
      </p:sp>
      <p:sp>
        <p:nvSpPr>
          <p:cNvPr id="902" name="Google Shape;902;g2054e185355_0_671"/>
          <p:cNvSpPr txBox="1"/>
          <p:nvPr/>
        </p:nvSpPr>
        <p:spPr>
          <a:xfrm>
            <a:off x="7849375" y="40091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a3 * [b_vec] + ac →vreg0</a:t>
            </a:r>
            <a:endParaRPr sz="1200"/>
          </a:p>
        </p:txBody>
      </p:sp>
      <p:sp>
        <p:nvSpPr>
          <p:cNvPr id="903" name="Google Shape;903;g2054e185355_0_671"/>
          <p:cNvSpPr txBox="1"/>
          <p:nvPr/>
        </p:nvSpPr>
        <p:spPr>
          <a:xfrm>
            <a:off x="2008613" y="45798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a4 * [b_vec] + ac →vreg1</a:t>
            </a:r>
            <a:endParaRPr sz="1200"/>
          </a:p>
        </p:txBody>
      </p:sp>
      <p:sp>
        <p:nvSpPr>
          <p:cNvPr id="904" name="Google Shape;904;g2054e185355_0_671"/>
          <p:cNvSpPr txBox="1"/>
          <p:nvPr/>
        </p:nvSpPr>
        <p:spPr>
          <a:xfrm>
            <a:off x="3955538" y="45798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a5 * [b_vec] + ac →vreg1</a:t>
            </a:r>
            <a:endParaRPr sz="1200"/>
          </a:p>
        </p:txBody>
      </p:sp>
      <p:sp>
        <p:nvSpPr>
          <p:cNvPr id="905" name="Google Shape;905;g2054e185355_0_671"/>
          <p:cNvSpPr txBox="1"/>
          <p:nvPr/>
        </p:nvSpPr>
        <p:spPr>
          <a:xfrm>
            <a:off x="5902463" y="45798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a6 * [b_vec] + ac →vreg1</a:t>
            </a:r>
            <a:endParaRPr sz="1200"/>
          </a:p>
        </p:txBody>
      </p:sp>
      <p:sp>
        <p:nvSpPr>
          <p:cNvPr id="906" name="Google Shape;906;g2054e185355_0_671"/>
          <p:cNvSpPr txBox="1"/>
          <p:nvPr/>
        </p:nvSpPr>
        <p:spPr>
          <a:xfrm>
            <a:off x="7849388" y="4579850"/>
            <a:ext cx="233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a7 * [b_vec] + ac →vreg1</a:t>
            </a:r>
            <a:endParaRPr sz="1200"/>
          </a:p>
        </p:txBody>
      </p:sp>
      <p:sp>
        <p:nvSpPr>
          <p:cNvPr id="907" name="Google Shape;907;g2054e185355_0_671"/>
          <p:cNvSpPr txBox="1"/>
          <p:nvPr/>
        </p:nvSpPr>
        <p:spPr>
          <a:xfrm>
            <a:off x="3958800" y="5482800"/>
            <a:ext cx="44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vreg0/1: </a:t>
            </a:r>
            <a:r>
              <a:rPr i="1" lang="en-US"/>
              <a:t>bl</a:t>
            </a:r>
            <a:r>
              <a:rPr lang="en-US"/>
              <a:t> elements in each lane → </a:t>
            </a:r>
            <a:r>
              <a:rPr i="1" lang="en-US"/>
              <a:t>vl = bl * nr_lanes</a:t>
            </a:r>
            <a:endParaRPr i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054e185355_0_70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 Store results in memory</a:t>
            </a:r>
            <a:endParaRPr/>
          </a:p>
        </p:txBody>
      </p:sp>
      <p:sp>
        <p:nvSpPr>
          <p:cNvPr id="914" name="Google Shape;914;g2054e185355_0_70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5" name="Google Shape;915;g2054e185355_0_701"/>
          <p:cNvSpPr/>
          <p:nvPr/>
        </p:nvSpPr>
        <p:spPr>
          <a:xfrm>
            <a:off x="259840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vreg0</a:t>
            </a:r>
            <a:br>
              <a:rPr lang="en-US"/>
            </a:br>
            <a:r>
              <a:rPr lang="en-US"/>
              <a:t>vreg1</a:t>
            </a:r>
            <a:endParaRPr/>
          </a:p>
        </p:txBody>
      </p:sp>
      <p:sp>
        <p:nvSpPr>
          <p:cNvPr id="916" name="Google Shape;916;g2054e185355_0_701"/>
          <p:cNvSpPr/>
          <p:nvPr/>
        </p:nvSpPr>
        <p:spPr>
          <a:xfrm>
            <a:off x="454532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vreg0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vreg1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7" name="Google Shape;917;g2054e185355_0_701"/>
          <p:cNvSpPr/>
          <p:nvPr/>
        </p:nvSpPr>
        <p:spPr>
          <a:xfrm>
            <a:off x="6492250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vreg0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vreg1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8" name="Google Shape;918;g2054e185355_0_701"/>
          <p:cNvSpPr/>
          <p:nvPr/>
        </p:nvSpPr>
        <p:spPr>
          <a:xfrm>
            <a:off x="8439175" y="3050250"/>
            <a:ext cx="1154400" cy="7575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vreg0</a:t>
            </a: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vreg1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9" name="Google Shape;919;g2054e185355_0_701"/>
          <p:cNvSpPr txBox="1"/>
          <p:nvPr/>
        </p:nvSpPr>
        <p:spPr>
          <a:xfrm>
            <a:off x="649275" y="1542075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instruction: </a:t>
            </a:r>
            <a:r>
              <a:rPr b="1" lang="en-US"/>
              <a:t>vssebc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g2054e185355_0_701"/>
          <p:cNvSpPr txBox="1"/>
          <p:nvPr/>
        </p:nvSpPr>
        <p:spPr>
          <a:xfrm>
            <a:off x="277435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sp>
        <p:nvSpPr>
          <p:cNvPr id="921" name="Google Shape;921;g2054e185355_0_701"/>
          <p:cNvSpPr txBox="1"/>
          <p:nvPr/>
        </p:nvSpPr>
        <p:spPr>
          <a:xfrm>
            <a:off x="472127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sp>
        <p:nvSpPr>
          <p:cNvPr id="922" name="Google Shape;922;g2054e185355_0_701"/>
          <p:cNvSpPr txBox="1"/>
          <p:nvPr/>
        </p:nvSpPr>
        <p:spPr>
          <a:xfrm>
            <a:off x="6668200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sp>
        <p:nvSpPr>
          <p:cNvPr id="923" name="Google Shape;923;g2054e185355_0_701"/>
          <p:cNvSpPr txBox="1"/>
          <p:nvPr/>
        </p:nvSpPr>
        <p:spPr>
          <a:xfrm>
            <a:off x="8615125" y="2650050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3</a:t>
            </a:r>
            <a:endParaRPr/>
          </a:p>
        </p:txBody>
      </p:sp>
      <p:sp>
        <p:nvSpPr>
          <p:cNvPr id="924" name="Google Shape;924;g2054e185355_0_701"/>
          <p:cNvSpPr/>
          <p:nvPr/>
        </p:nvSpPr>
        <p:spPr>
          <a:xfrm>
            <a:off x="4865075" y="4539950"/>
            <a:ext cx="2461800" cy="757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VSTU</a:t>
            </a:r>
            <a:endParaRPr/>
          </a:p>
        </p:txBody>
      </p:sp>
      <p:sp>
        <p:nvSpPr>
          <p:cNvPr id="925" name="Google Shape;925;g2054e185355_0_701"/>
          <p:cNvSpPr/>
          <p:nvPr/>
        </p:nvSpPr>
        <p:spPr>
          <a:xfrm>
            <a:off x="4865100" y="5697650"/>
            <a:ext cx="2461800" cy="75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Memory</a:t>
            </a:r>
            <a:endParaRPr/>
          </a:p>
        </p:txBody>
      </p:sp>
      <p:cxnSp>
        <p:nvCxnSpPr>
          <p:cNvPr id="926" name="Google Shape;926;g2054e185355_0_701"/>
          <p:cNvCxnSpPr>
            <a:stCxn id="915" idx="2"/>
            <a:endCxn id="924" idx="0"/>
          </p:cNvCxnSpPr>
          <p:nvPr/>
        </p:nvCxnSpPr>
        <p:spPr>
          <a:xfrm>
            <a:off x="3175600" y="3807750"/>
            <a:ext cx="292050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g2054e185355_0_701"/>
          <p:cNvCxnSpPr>
            <a:stCxn id="916" idx="2"/>
            <a:endCxn id="924" idx="0"/>
          </p:cNvCxnSpPr>
          <p:nvPr/>
        </p:nvCxnSpPr>
        <p:spPr>
          <a:xfrm>
            <a:off x="5122525" y="3807750"/>
            <a:ext cx="97350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g2054e185355_0_701"/>
          <p:cNvCxnSpPr>
            <a:stCxn id="917" idx="2"/>
            <a:endCxn id="924" idx="0"/>
          </p:cNvCxnSpPr>
          <p:nvPr/>
        </p:nvCxnSpPr>
        <p:spPr>
          <a:xfrm flipH="1">
            <a:off x="6095950" y="3807750"/>
            <a:ext cx="97350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g2054e185355_0_701"/>
          <p:cNvCxnSpPr>
            <a:stCxn id="918" idx="2"/>
            <a:endCxn id="924" idx="0"/>
          </p:cNvCxnSpPr>
          <p:nvPr/>
        </p:nvCxnSpPr>
        <p:spPr>
          <a:xfrm flipH="1">
            <a:off x="6095875" y="3807750"/>
            <a:ext cx="2920500" cy="73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g2054e185355_0_701"/>
          <p:cNvCxnSpPr>
            <a:stCxn id="924" idx="2"/>
            <a:endCxn id="925" idx="0"/>
          </p:cNvCxnSpPr>
          <p:nvPr/>
        </p:nvCxnSpPr>
        <p:spPr>
          <a:xfrm>
            <a:off x="6095975" y="5297450"/>
            <a:ext cx="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1" name="Google Shape;931;g2054e185355_0_701"/>
          <p:cNvSpPr txBox="1"/>
          <p:nvPr/>
        </p:nvSpPr>
        <p:spPr>
          <a:xfrm>
            <a:off x="8097950" y="4995825"/>
            <a:ext cx="308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of new instructions: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LLVM Compiler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Spike ISA simulator</a:t>
            </a:r>
            <a:endParaRPr/>
          </a:p>
        </p:txBody>
      </p:sp>
      <p:sp>
        <p:nvSpPr>
          <p:cNvPr id="932" name="Google Shape;932;g2054e185355_0_701"/>
          <p:cNvSpPr txBox="1"/>
          <p:nvPr/>
        </p:nvSpPr>
        <p:spPr>
          <a:xfrm>
            <a:off x="911475" y="4761400"/>
            <a:ext cx="38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efficient if storing the transposed matrix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054e185355_0_13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2: Transpose the Transformer</a:t>
            </a:r>
            <a:endParaRPr/>
          </a:p>
        </p:txBody>
      </p:sp>
      <p:sp>
        <p:nvSpPr>
          <p:cNvPr id="939" name="Google Shape;939;g2054e185355_0_13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g2054e185355_0_137"/>
          <p:cNvSpPr txBox="1"/>
          <p:nvPr/>
        </p:nvSpPr>
        <p:spPr>
          <a:xfrm>
            <a:off x="3484200" y="47928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Q(i)^T</a:t>
            </a:r>
            <a:endParaRPr sz="1100"/>
          </a:p>
        </p:txBody>
      </p:sp>
      <p:sp>
        <p:nvSpPr>
          <p:cNvPr id="941" name="Google Shape;941;g2054e185355_0_137"/>
          <p:cNvSpPr/>
          <p:nvPr/>
        </p:nvSpPr>
        <p:spPr>
          <a:xfrm>
            <a:off x="4939849" y="5114725"/>
            <a:ext cx="8646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MatMul_t_at</a:t>
            </a:r>
            <a:endParaRPr b="1" sz="800"/>
          </a:p>
        </p:txBody>
      </p:sp>
      <p:cxnSp>
        <p:nvCxnSpPr>
          <p:cNvPr id="942" name="Google Shape;942;g2054e185355_0_137"/>
          <p:cNvCxnSpPr>
            <a:stCxn id="940" idx="3"/>
            <a:endCxn id="941" idx="1"/>
          </p:cNvCxnSpPr>
          <p:nvPr/>
        </p:nvCxnSpPr>
        <p:spPr>
          <a:xfrm>
            <a:off x="4244700" y="4969875"/>
            <a:ext cx="695100" cy="4005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3" name="Google Shape;943;g2054e185355_0_137"/>
          <p:cNvCxnSpPr>
            <a:stCxn id="944" idx="3"/>
            <a:endCxn id="941" idx="1"/>
          </p:cNvCxnSpPr>
          <p:nvPr/>
        </p:nvCxnSpPr>
        <p:spPr>
          <a:xfrm flipH="1" rot="10800000">
            <a:off x="4244700" y="5370338"/>
            <a:ext cx="695100" cy="6141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5" name="Google Shape;945;g2054e185355_0_137"/>
          <p:cNvSpPr txBox="1"/>
          <p:nvPr/>
        </p:nvSpPr>
        <p:spPr>
          <a:xfrm>
            <a:off x="3484200" y="36543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V(i)^T</a:t>
            </a:r>
            <a:endParaRPr sz="1100"/>
          </a:p>
        </p:txBody>
      </p:sp>
      <p:sp>
        <p:nvSpPr>
          <p:cNvPr id="946" name="Google Shape;946;g2054e185355_0_137"/>
          <p:cNvSpPr/>
          <p:nvPr/>
        </p:nvSpPr>
        <p:spPr>
          <a:xfrm>
            <a:off x="7303412" y="474610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MatMul_t</a:t>
            </a:r>
            <a:endParaRPr b="1" sz="800"/>
          </a:p>
        </p:txBody>
      </p:sp>
      <p:sp>
        <p:nvSpPr>
          <p:cNvPr id="947" name="Google Shape;947;g2054e185355_0_137"/>
          <p:cNvSpPr/>
          <p:nvPr/>
        </p:nvSpPr>
        <p:spPr>
          <a:xfrm>
            <a:off x="6051050" y="5179525"/>
            <a:ext cx="588600" cy="3816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Softmax</a:t>
            </a:r>
            <a:endParaRPr b="1" sz="800"/>
          </a:p>
        </p:txBody>
      </p:sp>
      <p:cxnSp>
        <p:nvCxnSpPr>
          <p:cNvPr id="948" name="Google Shape;948;g2054e185355_0_137"/>
          <p:cNvCxnSpPr>
            <a:stCxn id="941" idx="3"/>
            <a:endCxn id="947" idx="1"/>
          </p:cNvCxnSpPr>
          <p:nvPr/>
        </p:nvCxnSpPr>
        <p:spPr>
          <a:xfrm>
            <a:off x="5804449" y="5370325"/>
            <a:ext cx="246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49" name="Google Shape;949;g2054e185355_0_137"/>
          <p:cNvCxnSpPr>
            <a:stCxn id="945" idx="3"/>
            <a:endCxn id="946" idx="1"/>
          </p:cNvCxnSpPr>
          <p:nvPr/>
        </p:nvCxnSpPr>
        <p:spPr>
          <a:xfrm>
            <a:off x="4244700" y="3831375"/>
            <a:ext cx="3058800" cy="1170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50" name="Google Shape;950;g2054e185355_0_137"/>
          <p:cNvCxnSpPr>
            <a:stCxn id="947" idx="3"/>
            <a:endCxn id="946" idx="1"/>
          </p:cNvCxnSpPr>
          <p:nvPr/>
        </p:nvCxnSpPr>
        <p:spPr>
          <a:xfrm flipH="1" rot="10800000">
            <a:off x="6639650" y="5001625"/>
            <a:ext cx="663900" cy="3687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44" name="Google Shape;944;g2054e185355_0_137"/>
          <p:cNvSpPr txBox="1"/>
          <p:nvPr/>
        </p:nvSpPr>
        <p:spPr>
          <a:xfrm>
            <a:off x="3484200" y="5807438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K(i)^T</a:t>
            </a:r>
            <a:endParaRPr sz="1100"/>
          </a:p>
        </p:txBody>
      </p:sp>
      <p:sp>
        <p:nvSpPr>
          <p:cNvPr id="951" name="Google Shape;951;g2054e185355_0_137"/>
          <p:cNvSpPr txBox="1"/>
          <p:nvPr/>
        </p:nvSpPr>
        <p:spPr>
          <a:xfrm>
            <a:off x="6572158" y="5360661"/>
            <a:ext cx="4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S^T</a:t>
            </a:r>
            <a:endParaRPr sz="1100"/>
          </a:p>
        </p:txBody>
      </p:sp>
      <p:cxnSp>
        <p:nvCxnSpPr>
          <p:cNvPr id="952" name="Google Shape;952;g2054e185355_0_137"/>
          <p:cNvCxnSpPr>
            <a:stCxn id="946" idx="3"/>
          </p:cNvCxnSpPr>
          <p:nvPr/>
        </p:nvCxnSpPr>
        <p:spPr>
          <a:xfrm>
            <a:off x="8063912" y="5001700"/>
            <a:ext cx="319500" cy="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53" name="Google Shape;953;g2054e185355_0_137"/>
          <p:cNvSpPr txBox="1"/>
          <p:nvPr/>
        </p:nvSpPr>
        <p:spPr>
          <a:xfrm>
            <a:off x="8383424" y="4824725"/>
            <a:ext cx="6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SA(i)</a:t>
            </a:r>
            <a:endParaRPr sz="1100"/>
          </a:p>
        </p:txBody>
      </p:sp>
      <p:sp>
        <p:nvSpPr>
          <p:cNvPr id="954" name="Google Shape;954;g2054e185355_0_137"/>
          <p:cNvSpPr txBox="1"/>
          <p:nvPr/>
        </p:nvSpPr>
        <p:spPr>
          <a:xfrm>
            <a:off x="703375" y="1451850"/>
            <a:ext cx="652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Improved MatMul works better with transposed matrix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Softmax LayerNorm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columns → rows (</a:t>
            </a:r>
            <a:r>
              <a:rPr lang="en-US"/>
              <a:t>contiguous</a:t>
            </a:r>
            <a:r>
              <a:rPr lang="en-US"/>
              <a:t> address)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unit-stride memory ld/st (burst mode)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 negative effect on other kernels</a:t>
            </a:r>
            <a:endParaRPr/>
          </a:p>
        </p:txBody>
      </p:sp>
      <p:sp>
        <p:nvSpPr>
          <p:cNvPr id="955" name="Google Shape;955;g2054e185355_0_137"/>
          <p:cNvSpPr txBox="1"/>
          <p:nvPr/>
        </p:nvSpPr>
        <p:spPr>
          <a:xfrm>
            <a:off x="6312425" y="3724325"/>
            <a:ext cx="24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6" name="Google Shape;956;g2054e185355_0_137"/>
          <p:cNvCxnSpPr/>
          <p:nvPr/>
        </p:nvCxnSpPr>
        <p:spPr>
          <a:xfrm rot="10800000">
            <a:off x="5627100" y="5545925"/>
            <a:ext cx="18000" cy="4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7" name="Google Shape;957;g2054e185355_0_137"/>
          <p:cNvSpPr txBox="1"/>
          <p:nvPr/>
        </p:nvSpPr>
        <p:spPr>
          <a:xfrm>
            <a:off x="5410650" y="6132075"/>
            <a:ext cx="5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2054e185355_0_137"/>
          <p:cNvSpPr/>
          <p:nvPr/>
        </p:nvSpPr>
        <p:spPr>
          <a:xfrm>
            <a:off x="5541600" y="5262325"/>
            <a:ext cx="189000" cy="21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2054e185355_0_137"/>
          <p:cNvSpPr txBox="1"/>
          <p:nvPr/>
        </p:nvSpPr>
        <p:spPr>
          <a:xfrm>
            <a:off x="4878600" y="6073425"/>
            <a:ext cx="19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Matrix A is transposed (Q(i)^T)</a:t>
            </a:r>
            <a:endParaRPr sz="900"/>
          </a:p>
        </p:txBody>
      </p:sp>
      <p:sp>
        <p:nvSpPr>
          <p:cNvPr id="960" name="Google Shape;960;g2054e185355_0_137"/>
          <p:cNvSpPr txBox="1"/>
          <p:nvPr/>
        </p:nvSpPr>
        <p:spPr>
          <a:xfrm>
            <a:off x="1686325" y="3429000"/>
            <a:ext cx="19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Self-Attention</a:t>
            </a:r>
            <a:endParaRPr b="1"/>
          </a:p>
        </p:txBody>
      </p:sp>
      <p:sp>
        <p:nvSpPr>
          <p:cNvPr id="961" name="Google Shape;961;g2054e185355_0_137"/>
          <p:cNvSpPr txBox="1"/>
          <p:nvPr/>
        </p:nvSpPr>
        <p:spPr>
          <a:xfrm>
            <a:off x="6397400" y="4066913"/>
            <a:ext cx="257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Linear Algebra: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SA = S x V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V^T x S^T = SA^T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20504761c68_0_10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Broadcast Buffer</a:t>
            </a:r>
            <a:endParaRPr/>
          </a:p>
        </p:txBody>
      </p:sp>
      <p:sp>
        <p:nvSpPr>
          <p:cNvPr id="968" name="Google Shape;968;g20504761c68_0_10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9" name="Google Shape;969;g20504761c68_0_100"/>
          <p:cNvSpPr/>
          <p:nvPr/>
        </p:nvSpPr>
        <p:spPr>
          <a:xfrm>
            <a:off x="4850900" y="2300188"/>
            <a:ext cx="2125200" cy="27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g20504761c68_0_100"/>
          <p:cNvSpPr/>
          <p:nvPr/>
        </p:nvSpPr>
        <p:spPr>
          <a:xfrm>
            <a:off x="5263988" y="2777500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0</a:t>
            </a:r>
            <a:endParaRPr/>
          </a:p>
        </p:txBody>
      </p:sp>
      <p:sp>
        <p:nvSpPr>
          <p:cNvPr id="971" name="Google Shape;971;g20504761c68_0_100"/>
          <p:cNvSpPr/>
          <p:nvPr/>
        </p:nvSpPr>
        <p:spPr>
          <a:xfrm>
            <a:off x="5263988" y="3957825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1</a:t>
            </a:r>
            <a:endParaRPr/>
          </a:p>
        </p:txBody>
      </p:sp>
      <p:sp>
        <p:nvSpPr>
          <p:cNvPr id="972" name="Google Shape;972;g20504761c68_0_100"/>
          <p:cNvSpPr txBox="1"/>
          <p:nvPr/>
        </p:nvSpPr>
        <p:spPr>
          <a:xfrm>
            <a:off x="5189900" y="1827213"/>
            <a:ext cx="1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973" name="Google Shape;973;g20504761c68_0_100"/>
          <p:cNvSpPr/>
          <p:nvPr/>
        </p:nvSpPr>
        <p:spPr>
          <a:xfrm>
            <a:off x="2764713" y="3715575"/>
            <a:ext cx="667500" cy="1135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vldu</a:t>
            </a:r>
            <a:endParaRPr/>
          </a:p>
        </p:txBody>
      </p:sp>
      <p:cxnSp>
        <p:nvCxnSpPr>
          <p:cNvPr id="974" name="Google Shape;974;g20504761c68_0_100"/>
          <p:cNvCxnSpPr>
            <a:stCxn id="973" idx="3"/>
            <a:endCxn id="971" idx="1"/>
          </p:cNvCxnSpPr>
          <p:nvPr/>
        </p:nvCxnSpPr>
        <p:spPr>
          <a:xfrm>
            <a:off x="3432213" y="4283475"/>
            <a:ext cx="18318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5" name="Google Shape;975;g20504761c68_0_100"/>
          <p:cNvSpPr/>
          <p:nvPr/>
        </p:nvSpPr>
        <p:spPr>
          <a:xfrm>
            <a:off x="8065525" y="2813058"/>
            <a:ext cx="1361700" cy="580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cxnSp>
        <p:nvCxnSpPr>
          <p:cNvPr id="976" name="Google Shape;976;g20504761c68_0_100"/>
          <p:cNvCxnSpPr>
            <a:stCxn id="970" idx="3"/>
            <a:endCxn id="975" idx="1"/>
          </p:cNvCxnSpPr>
          <p:nvPr/>
        </p:nvCxnSpPr>
        <p:spPr>
          <a:xfrm>
            <a:off x="6562988" y="3103150"/>
            <a:ext cx="15024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77" name="Google Shape;977;g20504761c68_0_100"/>
          <p:cNvSpPr txBox="1"/>
          <p:nvPr/>
        </p:nvSpPr>
        <p:spPr>
          <a:xfrm>
            <a:off x="3796225" y="3920888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</a:t>
            </a:r>
            <a:endParaRPr/>
          </a:p>
        </p:txBody>
      </p:sp>
      <p:sp>
        <p:nvSpPr>
          <p:cNvPr id="978" name="Google Shape;978;g20504761c68_0_100"/>
          <p:cNvSpPr txBox="1"/>
          <p:nvPr/>
        </p:nvSpPr>
        <p:spPr>
          <a:xfrm>
            <a:off x="7083300" y="2702963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</a:t>
            </a:r>
            <a:endParaRPr/>
          </a:p>
        </p:txBody>
      </p:sp>
      <p:cxnSp>
        <p:nvCxnSpPr>
          <p:cNvPr id="979" name="Google Shape;979;g20504761c68_0_100"/>
          <p:cNvCxnSpPr>
            <a:stCxn id="975" idx="0"/>
            <a:endCxn id="970" idx="0"/>
          </p:cNvCxnSpPr>
          <p:nvPr/>
        </p:nvCxnSpPr>
        <p:spPr>
          <a:xfrm flipH="1" rot="5400000">
            <a:off x="7312075" y="1378758"/>
            <a:ext cx="35700" cy="2832900"/>
          </a:xfrm>
          <a:prstGeom prst="curvedConnector3">
            <a:avLst>
              <a:gd fmla="val 766620" name="adj1"/>
            </a:avLst>
          </a:prstGeom>
          <a:noFill/>
          <a:ln cap="flat" cmpd="sng" w="9525">
            <a:solidFill>
              <a:srgbClr val="595959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980" name="Google Shape;980;g20504761c68_0_100"/>
          <p:cNvSpPr txBox="1"/>
          <p:nvPr/>
        </p:nvSpPr>
        <p:spPr>
          <a:xfrm>
            <a:off x="6976100" y="2123813"/>
            <a:ext cx="18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invalidate when finish</a:t>
            </a:r>
            <a:endParaRPr sz="1200"/>
          </a:p>
        </p:txBody>
      </p:sp>
      <p:sp>
        <p:nvSpPr>
          <p:cNvPr id="981" name="Google Shape;981;g20504761c68_0_100"/>
          <p:cNvSpPr txBox="1"/>
          <p:nvPr/>
        </p:nvSpPr>
        <p:spPr>
          <a:xfrm>
            <a:off x="5158850" y="4707250"/>
            <a:ext cx="1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* 32 * 32 bits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055c2cc230_0_5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</a:t>
            </a:r>
            <a:r>
              <a:rPr lang="en-US"/>
              <a:t>Broadcast Buffer</a:t>
            </a:r>
            <a:endParaRPr/>
          </a:p>
        </p:txBody>
      </p:sp>
      <p:sp>
        <p:nvSpPr>
          <p:cNvPr id="988" name="Google Shape;988;g2055c2cc230_0_5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9" name="Google Shape;989;g2055c2cc230_0_58"/>
          <p:cNvSpPr/>
          <p:nvPr/>
        </p:nvSpPr>
        <p:spPr>
          <a:xfrm>
            <a:off x="4850900" y="2300188"/>
            <a:ext cx="2125200" cy="27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g2055c2cc230_0_58"/>
          <p:cNvSpPr/>
          <p:nvPr/>
        </p:nvSpPr>
        <p:spPr>
          <a:xfrm>
            <a:off x="5263988" y="2777500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0</a:t>
            </a:r>
            <a:endParaRPr/>
          </a:p>
        </p:txBody>
      </p:sp>
      <p:sp>
        <p:nvSpPr>
          <p:cNvPr id="991" name="Google Shape;991;g2055c2cc230_0_58"/>
          <p:cNvSpPr/>
          <p:nvPr/>
        </p:nvSpPr>
        <p:spPr>
          <a:xfrm>
            <a:off x="5263988" y="3957825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1</a:t>
            </a:r>
            <a:endParaRPr/>
          </a:p>
        </p:txBody>
      </p:sp>
      <p:sp>
        <p:nvSpPr>
          <p:cNvPr id="992" name="Google Shape;992;g2055c2cc230_0_58"/>
          <p:cNvSpPr txBox="1"/>
          <p:nvPr/>
        </p:nvSpPr>
        <p:spPr>
          <a:xfrm>
            <a:off x="5189900" y="1827213"/>
            <a:ext cx="1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993" name="Google Shape;993;g2055c2cc230_0_58"/>
          <p:cNvSpPr/>
          <p:nvPr/>
        </p:nvSpPr>
        <p:spPr>
          <a:xfrm>
            <a:off x="2764713" y="3715575"/>
            <a:ext cx="667500" cy="1135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vldu</a:t>
            </a:r>
            <a:endParaRPr/>
          </a:p>
        </p:txBody>
      </p:sp>
      <p:cxnSp>
        <p:nvCxnSpPr>
          <p:cNvPr id="994" name="Google Shape;994;g2055c2cc230_0_58"/>
          <p:cNvCxnSpPr>
            <a:stCxn id="993" idx="3"/>
            <a:endCxn id="990" idx="1"/>
          </p:cNvCxnSpPr>
          <p:nvPr/>
        </p:nvCxnSpPr>
        <p:spPr>
          <a:xfrm flipH="1" rot="10800000">
            <a:off x="3432213" y="3103275"/>
            <a:ext cx="1831800" cy="118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5" name="Google Shape;995;g2055c2cc230_0_58"/>
          <p:cNvSpPr/>
          <p:nvPr/>
        </p:nvSpPr>
        <p:spPr>
          <a:xfrm>
            <a:off x="8065525" y="2813058"/>
            <a:ext cx="1361700" cy="5802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0</a:t>
            </a:r>
            <a:endParaRPr/>
          </a:p>
        </p:txBody>
      </p:sp>
      <p:cxnSp>
        <p:nvCxnSpPr>
          <p:cNvPr id="996" name="Google Shape;996;g2055c2cc230_0_58"/>
          <p:cNvCxnSpPr>
            <a:stCxn id="991" idx="3"/>
            <a:endCxn id="995" idx="1"/>
          </p:cNvCxnSpPr>
          <p:nvPr/>
        </p:nvCxnSpPr>
        <p:spPr>
          <a:xfrm flipH="1" rot="10800000">
            <a:off x="6562988" y="3103275"/>
            <a:ext cx="1502400" cy="1180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g2055c2cc230_0_58"/>
          <p:cNvSpPr txBox="1"/>
          <p:nvPr/>
        </p:nvSpPr>
        <p:spPr>
          <a:xfrm>
            <a:off x="3732625" y="3228888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write</a:t>
            </a:r>
            <a:endParaRPr/>
          </a:p>
        </p:txBody>
      </p:sp>
      <p:sp>
        <p:nvSpPr>
          <p:cNvPr id="998" name="Google Shape;998;g2055c2cc230_0_58"/>
          <p:cNvSpPr txBox="1"/>
          <p:nvPr/>
        </p:nvSpPr>
        <p:spPr>
          <a:xfrm>
            <a:off x="6926363" y="3228888"/>
            <a:ext cx="7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</a:t>
            </a:r>
            <a:endParaRPr/>
          </a:p>
        </p:txBody>
      </p:sp>
      <p:sp>
        <p:nvSpPr>
          <p:cNvPr id="999" name="Google Shape;999;g2055c2cc230_0_58"/>
          <p:cNvSpPr txBox="1"/>
          <p:nvPr/>
        </p:nvSpPr>
        <p:spPr>
          <a:xfrm>
            <a:off x="5158850" y="4707250"/>
            <a:ext cx="1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* 32 * 32 bits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0504761c68_0_10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</a:t>
            </a:r>
            <a:r>
              <a:rPr lang="en-US"/>
              <a:t>Broadcast Operand Queue</a:t>
            </a:r>
            <a:endParaRPr/>
          </a:p>
        </p:txBody>
      </p:sp>
      <p:sp>
        <p:nvSpPr>
          <p:cNvPr id="1006" name="Google Shape;1006;g20504761c68_0_10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7" name="Google Shape;1007;g20504761c68_0_107"/>
          <p:cNvSpPr/>
          <p:nvPr/>
        </p:nvSpPr>
        <p:spPr>
          <a:xfrm>
            <a:off x="4717950" y="2877600"/>
            <a:ext cx="1668300" cy="156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g20504761c68_0_107"/>
          <p:cNvSpPr/>
          <p:nvPr/>
        </p:nvSpPr>
        <p:spPr>
          <a:xfrm>
            <a:off x="4907488" y="3074250"/>
            <a:ext cx="593700" cy="420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FIFO</a:t>
            </a:r>
            <a:endParaRPr sz="1100"/>
          </a:p>
        </p:txBody>
      </p:sp>
      <p:sp>
        <p:nvSpPr>
          <p:cNvPr id="1009" name="Google Shape;1009;g20504761c68_0_107"/>
          <p:cNvSpPr/>
          <p:nvPr/>
        </p:nvSpPr>
        <p:spPr>
          <a:xfrm>
            <a:off x="5806513" y="3686200"/>
            <a:ext cx="508800" cy="54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FPU</a:t>
            </a:r>
            <a:endParaRPr sz="1200"/>
          </a:p>
        </p:txBody>
      </p:sp>
      <p:sp>
        <p:nvSpPr>
          <p:cNvPr id="1010" name="Google Shape;1010;g20504761c68_0_107"/>
          <p:cNvSpPr txBox="1"/>
          <p:nvPr/>
        </p:nvSpPr>
        <p:spPr>
          <a:xfrm>
            <a:off x="2537988" y="2674050"/>
            <a:ext cx="171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Broadcast Data</a:t>
            </a:r>
            <a:endParaRPr/>
          </a:p>
        </p:txBody>
      </p:sp>
      <p:sp>
        <p:nvSpPr>
          <p:cNvPr id="1011" name="Google Shape;1011;g20504761c68_0_107"/>
          <p:cNvSpPr txBox="1"/>
          <p:nvPr/>
        </p:nvSpPr>
        <p:spPr>
          <a:xfrm>
            <a:off x="4997888" y="2411100"/>
            <a:ext cx="11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1</a:t>
            </a:r>
            <a:endParaRPr/>
          </a:p>
        </p:txBody>
      </p:sp>
      <p:cxnSp>
        <p:nvCxnSpPr>
          <p:cNvPr id="1012" name="Google Shape;1012;g20504761c68_0_107"/>
          <p:cNvCxnSpPr/>
          <p:nvPr/>
        </p:nvCxnSpPr>
        <p:spPr>
          <a:xfrm>
            <a:off x="3059650" y="3287400"/>
            <a:ext cx="18477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3" name="Google Shape;1013;g20504761c68_0_107"/>
          <p:cNvCxnSpPr>
            <a:stCxn id="1008" idx="3"/>
            <a:endCxn id="1009" idx="1"/>
          </p:cNvCxnSpPr>
          <p:nvPr/>
        </p:nvCxnSpPr>
        <p:spPr>
          <a:xfrm>
            <a:off x="5501188" y="3284250"/>
            <a:ext cx="305400" cy="673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4" name="Google Shape;1014;g20504761c68_0_107"/>
          <p:cNvSpPr/>
          <p:nvPr/>
        </p:nvSpPr>
        <p:spPr>
          <a:xfrm>
            <a:off x="7426550" y="2877600"/>
            <a:ext cx="1668300" cy="15693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20504761c68_0_107"/>
          <p:cNvSpPr/>
          <p:nvPr/>
        </p:nvSpPr>
        <p:spPr>
          <a:xfrm>
            <a:off x="7616088" y="3074250"/>
            <a:ext cx="593700" cy="4200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FIFO</a:t>
            </a:r>
            <a:endParaRPr sz="1100"/>
          </a:p>
        </p:txBody>
      </p:sp>
      <p:sp>
        <p:nvSpPr>
          <p:cNvPr id="1016" name="Google Shape;1016;g20504761c68_0_107"/>
          <p:cNvSpPr/>
          <p:nvPr/>
        </p:nvSpPr>
        <p:spPr>
          <a:xfrm>
            <a:off x="8515113" y="3686200"/>
            <a:ext cx="508800" cy="5427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FPU</a:t>
            </a:r>
            <a:endParaRPr sz="1200"/>
          </a:p>
        </p:txBody>
      </p:sp>
      <p:sp>
        <p:nvSpPr>
          <p:cNvPr id="1017" name="Google Shape;1017;g20504761c68_0_107"/>
          <p:cNvSpPr txBox="1"/>
          <p:nvPr/>
        </p:nvSpPr>
        <p:spPr>
          <a:xfrm>
            <a:off x="7706488" y="2411100"/>
            <a:ext cx="11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Lane 2</a:t>
            </a:r>
            <a:endParaRPr/>
          </a:p>
        </p:txBody>
      </p:sp>
      <p:cxnSp>
        <p:nvCxnSpPr>
          <p:cNvPr id="1018" name="Google Shape;1018;g20504761c68_0_107"/>
          <p:cNvCxnSpPr/>
          <p:nvPr/>
        </p:nvCxnSpPr>
        <p:spPr>
          <a:xfrm flipH="1" rot="10800000">
            <a:off x="5655250" y="3287450"/>
            <a:ext cx="1960800" cy="36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19" name="Google Shape;1019;g20504761c68_0_107"/>
          <p:cNvCxnSpPr>
            <a:stCxn id="1015" idx="3"/>
            <a:endCxn id="1016" idx="1"/>
          </p:cNvCxnSpPr>
          <p:nvPr/>
        </p:nvCxnSpPr>
        <p:spPr>
          <a:xfrm>
            <a:off x="8209788" y="3284250"/>
            <a:ext cx="305400" cy="6732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0" name="Google Shape;1020;g20504761c68_0_107"/>
          <p:cNvSpPr txBox="1"/>
          <p:nvPr/>
        </p:nvSpPr>
        <p:spPr>
          <a:xfrm>
            <a:off x="4875250" y="2811300"/>
            <a:ext cx="6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depth=2</a:t>
            </a:r>
            <a:endParaRPr sz="1000"/>
          </a:p>
        </p:txBody>
      </p:sp>
      <p:sp>
        <p:nvSpPr>
          <p:cNvPr id="1021" name="Google Shape;1021;g20504761c68_0_107"/>
          <p:cNvSpPr txBox="1"/>
          <p:nvPr/>
        </p:nvSpPr>
        <p:spPr>
          <a:xfrm>
            <a:off x="7583850" y="2811300"/>
            <a:ext cx="65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depth=2</a:t>
            </a:r>
            <a:endParaRPr sz="1000"/>
          </a:p>
        </p:txBody>
      </p:sp>
      <p:sp>
        <p:nvSpPr>
          <p:cNvPr id="1022" name="Google Shape;1022;g20504761c68_0_107"/>
          <p:cNvSpPr txBox="1"/>
          <p:nvPr/>
        </p:nvSpPr>
        <p:spPr>
          <a:xfrm>
            <a:off x="6047175" y="2904875"/>
            <a:ext cx="14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lane-lane delay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1023" name="Google Shape;1023;g20504761c68_0_107"/>
          <p:cNvSpPr txBox="1"/>
          <p:nvPr/>
        </p:nvSpPr>
        <p:spPr>
          <a:xfrm>
            <a:off x="8351625" y="3228900"/>
            <a:ext cx="142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AA84F"/>
                </a:solidFill>
              </a:rPr>
              <a:t>FPU</a:t>
            </a:r>
            <a:r>
              <a:rPr lang="en-US">
                <a:solidFill>
                  <a:srgbClr val="6AA84F"/>
                </a:solidFill>
              </a:rPr>
              <a:t> delay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g20504761c68_0_1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625" y="3429000"/>
            <a:ext cx="5692674" cy="33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g20504761c68_0_12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Improvement: Transformer</a:t>
            </a:r>
            <a:endParaRPr/>
          </a:p>
        </p:txBody>
      </p:sp>
      <p:sp>
        <p:nvSpPr>
          <p:cNvPr id="1031" name="Google Shape;1031;g20504761c68_0_12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32" name="Google Shape;1032;g20504761c68_0_1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09350"/>
            <a:ext cx="5480274" cy="31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g20504761c68_0_12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5075" y="486050"/>
            <a:ext cx="5480274" cy="338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504761c68_0_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 vs Transformers</a:t>
            </a:r>
            <a:endParaRPr/>
          </a:p>
        </p:txBody>
      </p:sp>
      <p:sp>
        <p:nvSpPr>
          <p:cNvPr id="175" name="Google Shape;175;g20504761c68_0_9"/>
          <p:cNvSpPr txBox="1"/>
          <p:nvPr>
            <p:ph idx="1" type="body"/>
          </p:nvPr>
        </p:nvSpPr>
        <p:spPr>
          <a:xfrm>
            <a:off x="731825" y="1507875"/>
            <a:ext cx="43215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RNN</a:t>
            </a:r>
            <a:r>
              <a:rPr lang="en-US"/>
              <a:t>: y&lt;t&gt; depends on a&lt;0&gt;, …, a&lt;t-1&gt;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0504761c68_0_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7" name="Google Shape;177;g20504761c6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50" y="1324113"/>
            <a:ext cx="6810075" cy="18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20504761c68_0_9"/>
          <p:cNvSpPr/>
          <p:nvPr/>
        </p:nvSpPr>
        <p:spPr>
          <a:xfrm>
            <a:off x="2574125" y="1871225"/>
            <a:ext cx="322500" cy="72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0504761c68_0_9"/>
          <p:cNvSpPr txBox="1"/>
          <p:nvPr>
            <p:ph idx="1" type="body"/>
          </p:nvPr>
        </p:nvSpPr>
        <p:spPr>
          <a:xfrm>
            <a:off x="770250" y="2712750"/>
            <a:ext cx="43215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Vanishing gradient (chain rule)</a:t>
            </a:r>
            <a:endParaRPr/>
          </a:p>
        </p:txBody>
      </p:sp>
      <p:sp>
        <p:nvSpPr>
          <p:cNvPr id="180" name="Google Shape;180;g20504761c68_0_9"/>
          <p:cNvSpPr txBox="1"/>
          <p:nvPr>
            <p:ph idx="1" type="body"/>
          </p:nvPr>
        </p:nvSpPr>
        <p:spPr>
          <a:xfrm>
            <a:off x="770250" y="4014500"/>
            <a:ext cx="46344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truggle</a:t>
            </a:r>
            <a:r>
              <a:rPr lang="en-US"/>
              <a:t> to extract long-term dependencies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Slow inference &amp; </a:t>
            </a:r>
            <a:r>
              <a:rPr lang="en-US"/>
              <a:t>training</a:t>
            </a:r>
            <a:endParaRPr/>
          </a:p>
        </p:txBody>
      </p:sp>
      <p:sp>
        <p:nvSpPr>
          <p:cNvPr id="181" name="Google Shape;181;g20504761c68_0_9"/>
          <p:cNvSpPr/>
          <p:nvPr/>
        </p:nvSpPr>
        <p:spPr>
          <a:xfrm>
            <a:off x="2574125" y="3190050"/>
            <a:ext cx="322500" cy="72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0504761c68_0_9"/>
          <p:cNvSpPr txBox="1"/>
          <p:nvPr>
            <p:ph idx="1" type="body"/>
          </p:nvPr>
        </p:nvSpPr>
        <p:spPr>
          <a:xfrm>
            <a:off x="731825" y="5487175"/>
            <a:ext cx="50718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Transformers</a:t>
            </a:r>
            <a:r>
              <a:rPr lang="en-US"/>
              <a:t>: all tokens are </a:t>
            </a:r>
            <a:r>
              <a:rPr lang="en-US"/>
              <a:t>equidistant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0504761c68_0_9"/>
          <p:cNvSpPr txBox="1"/>
          <p:nvPr>
            <p:ph idx="1" type="body"/>
          </p:nvPr>
        </p:nvSpPr>
        <p:spPr>
          <a:xfrm>
            <a:off x="770250" y="5877075"/>
            <a:ext cx="4830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Add positional encoding to the input tokens</a:t>
            </a:r>
            <a:endParaRPr/>
          </a:p>
        </p:txBody>
      </p:sp>
      <p:sp>
        <p:nvSpPr>
          <p:cNvPr id="184" name="Google Shape;184;g20504761c68_0_9"/>
          <p:cNvSpPr/>
          <p:nvPr/>
        </p:nvSpPr>
        <p:spPr>
          <a:xfrm>
            <a:off x="5281650" y="5627075"/>
            <a:ext cx="1184100" cy="2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20504761c68_0_9"/>
          <p:cNvSpPr txBox="1"/>
          <p:nvPr>
            <p:ph idx="1" type="body"/>
          </p:nvPr>
        </p:nvSpPr>
        <p:spPr>
          <a:xfrm>
            <a:off x="6677100" y="5487175"/>
            <a:ext cx="55149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Parallel processing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Effectively handle long-term dependencies</a:t>
            </a:r>
            <a:endParaRPr/>
          </a:p>
        </p:txBody>
      </p:sp>
      <p:sp>
        <p:nvSpPr>
          <p:cNvPr id="186" name="Google Shape;186;g20504761c68_0_9"/>
          <p:cNvSpPr txBox="1"/>
          <p:nvPr/>
        </p:nvSpPr>
        <p:spPr>
          <a:xfrm>
            <a:off x="6195200" y="3850575"/>
            <a:ext cx="4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a </a:t>
            </a:r>
            <a:r>
              <a:rPr lang="en-US">
                <a:solidFill>
                  <a:schemeClr val="accent1"/>
                </a:solidFill>
              </a:rPr>
              <a:t>student</a:t>
            </a:r>
            <a:r>
              <a:rPr lang="en-US"/>
              <a:t> at </a:t>
            </a:r>
            <a:r>
              <a:rPr lang="en-US">
                <a:solidFill>
                  <a:schemeClr val="accent2"/>
                </a:solidFill>
              </a:rPr>
              <a:t>ETH</a:t>
            </a:r>
            <a:r>
              <a:rPr lang="en-US"/>
              <a:t>. (</a:t>
            </a:r>
            <a:r>
              <a:rPr lang="en-US"/>
              <a:t>Cryptocurrency</a:t>
            </a:r>
            <a:r>
              <a:rPr lang="en-US"/>
              <a:t> ?)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20504761c68_0_135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Performance Improvement: Transformer (Multicore)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20504761c68_0_135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41" name="Google Shape;1041;g20504761c68_0_1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063" y="1399061"/>
            <a:ext cx="6565824" cy="40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2" name="Google Shape;1042;g20504761c68_0_135"/>
          <p:cNvSpPr txBox="1"/>
          <p:nvPr/>
        </p:nvSpPr>
        <p:spPr>
          <a:xfrm>
            <a:off x="330400" y="5458925"/>
            <a:ext cx="78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improvement for the transformer:             17%                      49%                       125%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2055c2cc230_0_8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Performance Improvement: Small MatMul</a:t>
            </a:r>
            <a:endParaRPr/>
          </a:p>
        </p:txBody>
      </p:sp>
      <p:sp>
        <p:nvSpPr>
          <p:cNvPr id="1049" name="Google Shape;1049;g2055c2cc230_0_8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50" name="Google Shape;1050;g2055c2cc230_0_8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9350" y="757825"/>
            <a:ext cx="4839249" cy="29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g2055c2cc230_0_8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775" y="3674450"/>
            <a:ext cx="4661463" cy="28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g2055c2cc230_0_8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6400" y="3674450"/>
            <a:ext cx="4533315" cy="28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Google Shape;1053;g2055c2cc230_0_81"/>
          <p:cNvSpPr txBox="1"/>
          <p:nvPr/>
        </p:nvSpPr>
        <p:spPr>
          <a:xfrm>
            <a:off x="4607750" y="2118875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2x</a:t>
            </a:r>
            <a:endParaRPr/>
          </a:p>
        </p:txBody>
      </p:sp>
      <p:sp>
        <p:nvSpPr>
          <p:cNvPr id="1054" name="Google Shape;1054;g2055c2cc230_0_81"/>
          <p:cNvSpPr txBox="1"/>
          <p:nvPr/>
        </p:nvSpPr>
        <p:spPr>
          <a:xfrm>
            <a:off x="7728275" y="4818975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2.5</a:t>
            </a:r>
            <a:r>
              <a:rPr lang="en-US"/>
              <a:t>x</a:t>
            </a:r>
            <a:endParaRPr/>
          </a:p>
        </p:txBody>
      </p:sp>
      <p:sp>
        <p:nvSpPr>
          <p:cNvPr id="1055" name="Google Shape;1055;g2055c2cc230_0_81"/>
          <p:cNvSpPr txBox="1"/>
          <p:nvPr/>
        </p:nvSpPr>
        <p:spPr>
          <a:xfrm>
            <a:off x="1961250" y="4875900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2.4x</a:t>
            </a:r>
            <a:endParaRPr/>
          </a:p>
        </p:txBody>
      </p:sp>
      <p:sp>
        <p:nvSpPr>
          <p:cNvPr id="1056" name="Google Shape;1056;g2055c2cc230_0_81"/>
          <p:cNvSpPr txBox="1"/>
          <p:nvPr/>
        </p:nvSpPr>
        <p:spPr>
          <a:xfrm>
            <a:off x="7137575" y="260350"/>
            <a:ext cx="36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Currently d</a:t>
            </a:r>
            <a:r>
              <a:rPr lang="en-US" sz="1200"/>
              <a:t>oes</a:t>
            </a:r>
            <a:r>
              <a:rPr lang="en-US" sz="1200"/>
              <a:t> not support </a:t>
            </a:r>
            <a:r>
              <a:rPr lang="en-US" sz="1200"/>
              <a:t>arbitrary</a:t>
            </a:r>
            <a:r>
              <a:rPr lang="en-US" sz="1200"/>
              <a:t> dimensions</a:t>
            </a:r>
            <a:endParaRPr sz="1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0504761c68_0_12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Physical Design (</a:t>
            </a:r>
            <a:r>
              <a:rPr lang="en-US"/>
              <a:t>GlobalFoundries 22FDX FD-SOI, 1GHz)</a:t>
            </a:r>
            <a:endParaRPr/>
          </a:p>
        </p:txBody>
      </p:sp>
      <p:sp>
        <p:nvSpPr>
          <p:cNvPr id="1063" name="Google Shape;1063;g20504761c68_0_121"/>
          <p:cNvSpPr txBox="1"/>
          <p:nvPr>
            <p:ph idx="1" type="body"/>
          </p:nvPr>
        </p:nvSpPr>
        <p:spPr>
          <a:xfrm>
            <a:off x="731825" y="1412875"/>
            <a:ext cx="10728300" cy="11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Flat mode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Implement system and lanes together → slower but better result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Non-flat mode: implement lane first, then integrate it to the system</a:t>
            </a:r>
            <a:endParaRPr/>
          </a:p>
        </p:txBody>
      </p:sp>
      <p:sp>
        <p:nvSpPr>
          <p:cNvPr id="1064" name="Google Shape;1064;g20504761c68_0_12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5" name="Google Shape;1065;g20504761c68_0_121"/>
          <p:cNvSpPr txBox="1"/>
          <p:nvPr>
            <p:ph idx="1" type="body"/>
          </p:nvPr>
        </p:nvSpPr>
        <p:spPr>
          <a:xfrm>
            <a:off x="731850" y="2551975"/>
            <a:ext cx="107283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Floorplan optimization</a:t>
            </a:r>
            <a:endParaRPr/>
          </a:p>
        </p:txBody>
      </p:sp>
      <p:sp>
        <p:nvSpPr>
          <p:cNvPr id="1066" name="Google Shape;1066;g20504761c68_0_121"/>
          <p:cNvSpPr/>
          <p:nvPr/>
        </p:nvSpPr>
        <p:spPr>
          <a:xfrm>
            <a:off x="2797100" y="2898500"/>
            <a:ext cx="1221300" cy="5682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BC_BUFFER</a:t>
            </a:r>
            <a:endParaRPr sz="1200"/>
          </a:p>
        </p:txBody>
      </p:sp>
      <p:sp>
        <p:nvSpPr>
          <p:cNvPr id="1067" name="Google Shape;1067;g20504761c68_0_121"/>
          <p:cNvSpPr/>
          <p:nvPr/>
        </p:nvSpPr>
        <p:spPr>
          <a:xfrm>
            <a:off x="1991175" y="52139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L0</a:t>
            </a:r>
            <a:endParaRPr sz="1200"/>
          </a:p>
        </p:txBody>
      </p:sp>
      <p:sp>
        <p:nvSpPr>
          <p:cNvPr id="1068" name="Google Shape;1068;g20504761c68_0_121"/>
          <p:cNvSpPr/>
          <p:nvPr/>
        </p:nvSpPr>
        <p:spPr>
          <a:xfrm>
            <a:off x="4018200" y="52139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L1</a:t>
            </a:r>
            <a:endParaRPr sz="1200"/>
          </a:p>
        </p:txBody>
      </p:sp>
      <p:sp>
        <p:nvSpPr>
          <p:cNvPr id="1069" name="Google Shape;1069;g20504761c68_0_121"/>
          <p:cNvSpPr/>
          <p:nvPr/>
        </p:nvSpPr>
        <p:spPr>
          <a:xfrm>
            <a:off x="1991175" y="40176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L2</a:t>
            </a:r>
            <a:endParaRPr sz="1200"/>
          </a:p>
        </p:txBody>
      </p:sp>
      <p:sp>
        <p:nvSpPr>
          <p:cNvPr id="1070" name="Google Shape;1070;g20504761c68_0_121"/>
          <p:cNvSpPr/>
          <p:nvPr/>
        </p:nvSpPr>
        <p:spPr>
          <a:xfrm>
            <a:off x="4018200" y="40176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L3</a:t>
            </a:r>
            <a:endParaRPr sz="1200"/>
          </a:p>
        </p:txBody>
      </p:sp>
      <p:cxnSp>
        <p:nvCxnSpPr>
          <p:cNvPr id="1071" name="Google Shape;1071;g20504761c68_0_121"/>
          <p:cNvCxnSpPr>
            <a:endCxn id="1067" idx="0"/>
          </p:cNvCxnSpPr>
          <p:nvPr/>
        </p:nvCxnSpPr>
        <p:spPr>
          <a:xfrm flipH="1">
            <a:off x="2394075" y="3466700"/>
            <a:ext cx="1035000" cy="1747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2" name="Google Shape;1072;g20504761c68_0_121"/>
          <p:cNvCxnSpPr>
            <a:stCxn id="1067" idx="3"/>
            <a:endCxn id="1068" idx="1"/>
          </p:cNvCxnSpPr>
          <p:nvPr/>
        </p:nvCxnSpPr>
        <p:spPr>
          <a:xfrm>
            <a:off x="2796975" y="5498000"/>
            <a:ext cx="122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3" name="Google Shape;1073;g20504761c68_0_121"/>
          <p:cNvCxnSpPr>
            <a:stCxn id="1068" idx="0"/>
            <a:endCxn id="1069" idx="2"/>
          </p:cNvCxnSpPr>
          <p:nvPr/>
        </p:nvCxnSpPr>
        <p:spPr>
          <a:xfrm rot="10800000">
            <a:off x="2394000" y="4585700"/>
            <a:ext cx="2027100" cy="628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4" name="Google Shape;1074;g20504761c68_0_121"/>
          <p:cNvCxnSpPr>
            <a:stCxn id="1069" idx="3"/>
            <a:endCxn id="1070" idx="1"/>
          </p:cNvCxnSpPr>
          <p:nvPr/>
        </p:nvCxnSpPr>
        <p:spPr>
          <a:xfrm>
            <a:off x="2796975" y="4301700"/>
            <a:ext cx="122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5" name="Google Shape;1075;g20504761c68_0_121"/>
          <p:cNvCxnSpPr/>
          <p:nvPr/>
        </p:nvCxnSpPr>
        <p:spPr>
          <a:xfrm>
            <a:off x="2233200" y="6469000"/>
            <a:ext cx="641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6" name="Google Shape;1076;g20504761c68_0_121"/>
          <p:cNvSpPr txBox="1"/>
          <p:nvPr/>
        </p:nvSpPr>
        <p:spPr>
          <a:xfrm>
            <a:off x="3115625" y="6268900"/>
            <a:ext cx="189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path</a:t>
            </a:r>
            <a:endParaRPr/>
          </a:p>
        </p:txBody>
      </p:sp>
      <p:sp>
        <p:nvSpPr>
          <p:cNvPr id="1077" name="Google Shape;1077;g20504761c68_0_121"/>
          <p:cNvSpPr/>
          <p:nvPr/>
        </p:nvSpPr>
        <p:spPr>
          <a:xfrm>
            <a:off x="7253875" y="52139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L1</a:t>
            </a:r>
            <a:endParaRPr sz="1200"/>
          </a:p>
        </p:txBody>
      </p:sp>
      <p:sp>
        <p:nvSpPr>
          <p:cNvPr id="1078" name="Google Shape;1078;g20504761c68_0_121"/>
          <p:cNvSpPr/>
          <p:nvPr/>
        </p:nvSpPr>
        <p:spPr>
          <a:xfrm>
            <a:off x="9280900" y="52139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L2</a:t>
            </a:r>
            <a:endParaRPr sz="1200"/>
          </a:p>
        </p:txBody>
      </p:sp>
      <p:sp>
        <p:nvSpPr>
          <p:cNvPr id="1079" name="Google Shape;1079;g20504761c68_0_121"/>
          <p:cNvSpPr/>
          <p:nvPr/>
        </p:nvSpPr>
        <p:spPr>
          <a:xfrm>
            <a:off x="7253875" y="40176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L0</a:t>
            </a:r>
            <a:endParaRPr sz="1200"/>
          </a:p>
        </p:txBody>
      </p:sp>
      <p:sp>
        <p:nvSpPr>
          <p:cNvPr id="1080" name="Google Shape;1080;g20504761c68_0_121"/>
          <p:cNvSpPr/>
          <p:nvPr/>
        </p:nvSpPr>
        <p:spPr>
          <a:xfrm>
            <a:off x="9280900" y="4017600"/>
            <a:ext cx="805800" cy="5682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L3</a:t>
            </a:r>
            <a:endParaRPr sz="1200"/>
          </a:p>
        </p:txBody>
      </p:sp>
      <p:sp>
        <p:nvSpPr>
          <p:cNvPr id="1081" name="Google Shape;1081;g20504761c68_0_121"/>
          <p:cNvSpPr/>
          <p:nvPr/>
        </p:nvSpPr>
        <p:spPr>
          <a:xfrm>
            <a:off x="5786950" y="4594975"/>
            <a:ext cx="1068900" cy="29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2" name="Google Shape;1082;g20504761c68_0_121"/>
          <p:cNvCxnSpPr>
            <a:endCxn id="1079" idx="0"/>
          </p:cNvCxnSpPr>
          <p:nvPr/>
        </p:nvCxnSpPr>
        <p:spPr>
          <a:xfrm flipH="1">
            <a:off x="7656775" y="3466800"/>
            <a:ext cx="1035000" cy="5508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g20504761c68_0_121"/>
          <p:cNvCxnSpPr>
            <a:stCxn id="1079" idx="2"/>
            <a:endCxn id="1077" idx="0"/>
          </p:cNvCxnSpPr>
          <p:nvPr/>
        </p:nvCxnSpPr>
        <p:spPr>
          <a:xfrm>
            <a:off x="7656775" y="4585800"/>
            <a:ext cx="0" cy="6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g20504761c68_0_121"/>
          <p:cNvCxnSpPr>
            <a:stCxn id="1077" idx="3"/>
            <a:endCxn id="1078" idx="1"/>
          </p:cNvCxnSpPr>
          <p:nvPr/>
        </p:nvCxnSpPr>
        <p:spPr>
          <a:xfrm>
            <a:off x="8059675" y="5498000"/>
            <a:ext cx="12213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g20504761c68_0_121"/>
          <p:cNvCxnSpPr>
            <a:stCxn id="1078" idx="0"/>
            <a:endCxn id="1080" idx="2"/>
          </p:cNvCxnSpPr>
          <p:nvPr/>
        </p:nvCxnSpPr>
        <p:spPr>
          <a:xfrm rot="10800000">
            <a:off x="9683800" y="4585700"/>
            <a:ext cx="0" cy="6282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6" name="Google Shape;1086;g20504761c68_0_121"/>
          <p:cNvSpPr/>
          <p:nvPr/>
        </p:nvSpPr>
        <p:spPr>
          <a:xfrm>
            <a:off x="8059675" y="2898500"/>
            <a:ext cx="1221300" cy="5682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BC_BUFFER</a:t>
            </a:r>
            <a:endParaRPr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g20504761c68_0_142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25" y="3567405"/>
            <a:ext cx="5052606" cy="312419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20504761c68_0_14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Results</a:t>
            </a:r>
            <a:endParaRPr/>
          </a:p>
        </p:txBody>
      </p:sp>
      <p:sp>
        <p:nvSpPr>
          <p:cNvPr id="1094" name="Google Shape;1094;g20504761c68_0_142"/>
          <p:cNvSpPr txBox="1"/>
          <p:nvPr>
            <p:ph idx="1" type="body"/>
          </p:nvPr>
        </p:nvSpPr>
        <p:spPr>
          <a:xfrm>
            <a:off x="731825" y="1412875"/>
            <a:ext cx="10728300" cy="6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Estimate the transformer power by a small segment of MatMul (64x768x768)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Represent &gt; 95%</a:t>
            </a:r>
            <a:endParaRPr/>
          </a:p>
        </p:txBody>
      </p:sp>
      <p:sp>
        <p:nvSpPr>
          <p:cNvPr id="1095" name="Google Shape;1095;g20504761c68_0_14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96" name="Google Shape;1096;g20504761c68_0_142"/>
          <p:cNvGraphicFramePr/>
          <p:nvPr/>
        </p:nvGraphicFramePr>
        <p:xfrm>
          <a:off x="1999350" y="224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{D38A2AFE-477E-4CD8-B62A-C11BB097BD7F}</a:tableStyleId>
              </a:tblPr>
              <a:tblGrid>
                <a:gridCol w="1365550"/>
                <a:gridCol w="1365550"/>
                <a:gridCol w="1365550"/>
                <a:gridCol w="1365550"/>
                <a:gridCol w="1365550"/>
                <a:gridCol w="1365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switch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leak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(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mW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GFLOPS/W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Vanilla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74.45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Optimized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78.38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97" name="Google Shape;1097;g20504761c68_0_142"/>
          <p:cNvSpPr txBox="1"/>
          <p:nvPr/>
        </p:nvSpPr>
        <p:spPr>
          <a:xfrm>
            <a:off x="10192650" y="2798400"/>
            <a:ext cx="7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5.27%</a:t>
            </a:r>
            <a:endParaRPr/>
          </a:p>
        </p:txBody>
      </p:sp>
      <p:pic>
        <p:nvPicPr>
          <p:cNvPr id="1098" name="Google Shape;1098;g20504761c68_0_14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056" y="3735180"/>
            <a:ext cx="4509927" cy="278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0504761c68_0_14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 Result</a:t>
            </a:r>
            <a:endParaRPr/>
          </a:p>
        </p:txBody>
      </p:sp>
      <p:sp>
        <p:nvSpPr>
          <p:cNvPr id="1105" name="Google Shape;1105;g20504761c68_0_14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6" name="Google Shape;1106;g20504761c68_0_149"/>
          <p:cNvSpPr txBox="1"/>
          <p:nvPr/>
        </p:nvSpPr>
        <p:spPr>
          <a:xfrm>
            <a:off x="1284979" y="2139349"/>
            <a:ext cx="1136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FFFFF"/>
                </a:solidFill>
              </a:rPr>
              <a:t>ariane</a:t>
            </a:r>
            <a:endParaRPr sz="900">
              <a:solidFill>
                <a:srgbClr val="FFFFFF"/>
              </a:solidFill>
            </a:endParaRPr>
          </a:p>
        </p:txBody>
      </p:sp>
      <p:pic>
        <p:nvPicPr>
          <p:cNvPr id="1107" name="Google Shape;1107;g20504761c68_0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28" y="1009650"/>
            <a:ext cx="5226325" cy="525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g20504761c68_0_149"/>
          <p:cNvSpPr txBox="1"/>
          <p:nvPr/>
        </p:nvSpPr>
        <p:spPr>
          <a:xfrm>
            <a:off x="2594727" y="1527871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ariane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09" name="Google Shape;1109;g20504761c68_0_149"/>
          <p:cNvSpPr txBox="1"/>
          <p:nvPr/>
        </p:nvSpPr>
        <p:spPr>
          <a:xfrm>
            <a:off x="1813678" y="3100545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bc_buffer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0" name="Google Shape;1110;g20504761c68_0_149"/>
          <p:cNvSpPr txBox="1"/>
          <p:nvPr/>
        </p:nvSpPr>
        <p:spPr>
          <a:xfrm>
            <a:off x="4088485" y="3022854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lane 3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1" name="Google Shape;1111;g20504761c68_0_149"/>
          <p:cNvSpPr txBox="1"/>
          <p:nvPr/>
        </p:nvSpPr>
        <p:spPr>
          <a:xfrm>
            <a:off x="2620984" y="3297570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vlsu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2" name="Google Shape;1112;g20504761c68_0_149"/>
          <p:cNvSpPr txBox="1"/>
          <p:nvPr/>
        </p:nvSpPr>
        <p:spPr>
          <a:xfrm>
            <a:off x="2659286" y="2762317"/>
            <a:ext cx="125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dispatcher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sequencer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3" name="Google Shape;1113;g20504761c68_0_149"/>
          <p:cNvSpPr txBox="1"/>
          <p:nvPr/>
        </p:nvSpPr>
        <p:spPr>
          <a:xfrm>
            <a:off x="3068504" y="4061741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masku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4" name="Google Shape;1114;g20504761c68_0_149"/>
          <p:cNvSpPr txBox="1"/>
          <p:nvPr/>
        </p:nvSpPr>
        <p:spPr>
          <a:xfrm>
            <a:off x="2324355" y="4549510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sldu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5" name="Google Shape;1115;g20504761c68_0_149"/>
          <p:cNvSpPr txBox="1"/>
          <p:nvPr/>
        </p:nvSpPr>
        <p:spPr>
          <a:xfrm>
            <a:off x="904310" y="3202304"/>
            <a:ext cx="125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</a:rPr>
              <a:t>lane 0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16" name="Google Shape;1116;g20504761c68_0_149"/>
          <p:cNvSpPr txBox="1"/>
          <p:nvPr/>
        </p:nvSpPr>
        <p:spPr>
          <a:xfrm>
            <a:off x="6610000" y="1181325"/>
            <a:ext cx="514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Timing: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TC: no violations, 1GHz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WC: vanilla -34ps(</a:t>
            </a:r>
            <a:r>
              <a:rPr lang="en-US"/>
              <a:t>967MHz</a:t>
            </a:r>
            <a:r>
              <a:rPr lang="en-US"/>
              <a:t>), modified -53.43ps(949MHz)</a:t>
            </a:r>
            <a:endParaRPr/>
          </a:p>
        </p:txBody>
      </p:sp>
      <p:sp>
        <p:nvSpPr>
          <p:cNvPr id="1117" name="Google Shape;1117;g20504761c68_0_149"/>
          <p:cNvSpPr txBox="1"/>
          <p:nvPr/>
        </p:nvSpPr>
        <p:spPr>
          <a:xfrm>
            <a:off x="6610000" y="2462450"/>
            <a:ext cx="51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</a:t>
            </a:r>
            <a:r>
              <a:rPr lang="en-US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Cell area utilization: 79.10% → 82.49% (3.39% </a:t>
            </a:r>
            <a:r>
              <a:rPr b="1" lang="en-US" sz="1800">
                <a:solidFill>
                  <a:schemeClr val="dk1"/>
                </a:solidFill>
              </a:rPr>
              <a:t>↑</a:t>
            </a:r>
            <a:r>
              <a:rPr lang="en-US">
                <a:solidFill>
                  <a:schemeClr val="dk1"/>
                </a:solidFill>
              </a:rPr>
              <a:t>)</a:t>
            </a:r>
            <a:r>
              <a:rPr lang="en-US"/>
              <a:t> </a:t>
            </a:r>
            <a:endParaRPr/>
          </a:p>
        </p:txBody>
      </p:sp>
      <p:pic>
        <p:nvPicPr>
          <p:cNvPr id="1118" name="Google Shape;1118;g20504761c68_0_14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100" y="3308875"/>
            <a:ext cx="4610001" cy="2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20504761c68_0_149"/>
          <p:cNvSpPr txBox="1"/>
          <p:nvPr/>
        </p:nvSpPr>
        <p:spPr>
          <a:xfrm>
            <a:off x="10375800" y="538970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unit 100%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0504761c68_0_15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126" name="Google Shape;1126;g20504761c68_0_156"/>
          <p:cNvSpPr txBox="1"/>
          <p:nvPr>
            <p:ph idx="1" type="body"/>
          </p:nvPr>
        </p:nvSpPr>
        <p:spPr>
          <a:xfrm>
            <a:off x="731825" y="1412875"/>
            <a:ext cx="10728300" cy="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Implemented transformers on general-purpose vector processor Ara</a:t>
            </a:r>
            <a:endParaRPr/>
          </a:p>
        </p:txBody>
      </p:sp>
      <p:sp>
        <p:nvSpPr>
          <p:cNvPr id="1127" name="Google Shape;1127;g20504761c68_0_15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8" name="Google Shape;1128;g20504761c68_0_156"/>
          <p:cNvSpPr txBox="1"/>
          <p:nvPr>
            <p:ph idx="1" type="body"/>
          </p:nvPr>
        </p:nvSpPr>
        <p:spPr>
          <a:xfrm>
            <a:off x="731825" y="2068600"/>
            <a:ext cx="10728300" cy="18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Optimized based on the performance analysis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Short vl MatMul in self-attention &amp; multicore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→ An improved Matmul (custom instructions, hardware, compiler, ISA sim)</a:t>
            </a:r>
            <a:endParaRPr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Low utilization of Softmax &amp; LayerNorm</a:t>
            </a:r>
            <a:endParaRPr/>
          </a:p>
          <a:p>
            <a:pPr indent="45720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→  Transposed matrix</a:t>
            </a:r>
            <a:endParaRPr/>
          </a:p>
        </p:txBody>
      </p:sp>
      <p:sp>
        <p:nvSpPr>
          <p:cNvPr id="1129" name="Google Shape;1129;g20504761c68_0_156"/>
          <p:cNvSpPr txBox="1"/>
          <p:nvPr>
            <p:ph idx="1" type="body"/>
          </p:nvPr>
        </p:nvSpPr>
        <p:spPr>
          <a:xfrm>
            <a:off x="731850" y="4037200"/>
            <a:ext cx="10728300" cy="18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Transformer speed-up 17% (16-lanes)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LayerNorm: 370%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Multicore: 125%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Small MatMul: up to 2.5x higher in utilization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Less power consumption (4mW less)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055c2cc230_0_9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136" name="Google Shape;1136;g2055c2cc230_0_9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7" name="Google Shape;1137;g2055c2cc230_0_99"/>
          <p:cNvSpPr/>
          <p:nvPr/>
        </p:nvSpPr>
        <p:spPr>
          <a:xfrm>
            <a:off x="541025" y="1971925"/>
            <a:ext cx="5343000" cy="321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Support for </a:t>
            </a:r>
            <a:r>
              <a:rPr lang="en-US" sz="2400"/>
              <a:t>arbitrary</a:t>
            </a:r>
            <a:r>
              <a:rPr lang="en-US" sz="2400"/>
              <a:t> matrix sizes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Further</a:t>
            </a:r>
            <a:r>
              <a:rPr lang="en-US" sz="2400"/>
              <a:t> improve utilization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Other applications: CNN …</a:t>
            </a:r>
            <a:endParaRPr sz="2400"/>
          </a:p>
        </p:txBody>
      </p:sp>
      <p:sp>
        <p:nvSpPr>
          <p:cNvPr id="1138" name="Google Shape;1138;g2055c2cc230_0_99"/>
          <p:cNvSpPr/>
          <p:nvPr/>
        </p:nvSpPr>
        <p:spPr>
          <a:xfrm>
            <a:off x="6477725" y="1971925"/>
            <a:ext cx="5343000" cy="32124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Deploy a more appropriate model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Explore sparsity, low-precision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39" name="Google Shape;1139;g2055c2cc230_0_99"/>
          <p:cNvSpPr txBox="1"/>
          <p:nvPr/>
        </p:nvSpPr>
        <p:spPr>
          <a:xfrm>
            <a:off x="1929525" y="1289088"/>
            <a:ext cx="23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New MatMul</a:t>
            </a:r>
            <a:endParaRPr sz="2400"/>
          </a:p>
        </p:txBody>
      </p:sp>
      <p:sp>
        <p:nvSpPr>
          <p:cNvPr id="1140" name="Google Shape;1140;g2055c2cc230_0_99"/>
          <p:cNvSpPr txBox="1"/>
          <p:nvPr/>
        </p:nvSpPr>
        <p:spPr>
          <a:xfrm>
            <a:off x="7961825" y="1289075"/>
            <a:ext cx="23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Transformer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055c2cc230_0_1"/>
          <p:cNvSpPr txBox="1"/>
          <p:nvPr>
            <p:ph type="title"/>
          </p:nvPr>
        </p:nvSpPr>
        <p:spPr>
          <a:xfrm>
            <a:off x="731862" y="297900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sp>
        <p:nvSpPr>
          <p:cNvPr id="1147" name="Google Shape;1147;g2055c2cc230_0_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055c2cc230_0_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1154" name="Google Shape;1154;g2055c2cc230_0_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5" name="Google Shape;1155;g2055c2cc230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25" y="2606420"/>
            <a:ext cx="4566800" cy="37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g2055c2cc230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g2055c2cc230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g2055c2cc230_0_8"/>
          <p:cNvSpPr txBox="1"/>
          <p:nvPr/>
        </p:nvSpPr>
        <p:spPr>
          <a:xfrm>
            <a:off x="8031500" y="1820638"/>
            <a:ext cx="281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Dispatcher &amp; Sequencer: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Decoding, CSRs, Hazard, Issue</a:t>
            </a:r>
            <a:endParaRPr/>
          </a:p>
        </p:txBody>
      </p:sp>
      <p:cxnSp>
        <p:nvCxnSpPr>
          <p:cNvPr id="1159" name="Google Shape;1159;g2055c2cc230_0_8"/>
          <p:cNvCxnSpPr>
            <a:endCxn id="1158" idx="1"/>
          </p:cNvCxnSpPr>
          <p:nvPr/>
        </p:nvCxnSpPr>
        <p:spPr>
          <a:xfrm flipH="1" rot="10800000">
            <a:off x="6857900" y="2128438"/>
            <a:ext cx="1173600" cy="108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0" name="Google Shape;1160;g2055c2cc230_0_8"/>
          <p:cNvSpPr/>
          <p:nvPr/>
        </p:nvSpPr>
        <p:spPr>
          <a:xfrm>
            <a:off x="5690901" y="3188908"/>
            <a:ext cx="1224000" cy="11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2055c2cc230_0_2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1167" name="Google Shape;1167;g2055c2cc230_0_2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8" name="Google Shape;1168;g2055c2cc230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25" y="2606420"/>
            <a:ext cx="4566800" cy="37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g2055c2cc230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g2055c2cc230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g2055c2cc230_0_20"/>
          <p:cNvSpPr/>
          <p:nvPr/>
        </p:nvSpPr>
        <p:spPr>
          <a:xfrm>
            <a:off x="5507738" y="4298425"/>
            <a:ext cx="1701900" cy="90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2055c2cc230_0_20"/>
          <p:cNvSpPr txBox="1"/>
          <p:nvPr/>
        </p:nvSpPr>
        <p:spPr>
          <a:xfrm>
            <a:off x="7841525" y="3429000"/>
            <a:ext cx="348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SLDU &amp; MASKU: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permutation &amp; mask manipulation</a:t>
            </a:r>
            <a:endParaRPr/>
          </a:p>
        </p:txBody>
      </p:sp>
      <p:cxnSp>
        <p:nvCxnSpPr>
          <p:cNvPr id="1173" name="Google Shape;1173;g2055c2cc230_0_20"/>
          <p:cNvCxnSpPr>
            <a:stCxn id="1171" idx="3"/>
            <a:endCxn id="1172" idx="1"/>
          </p:cNvCxnSpPr>
          <p:nvPr/>
        </p:nvCxnSpPr>
        <p:spPr>
          <a:xfrm flipH="1" rot="10800000">
            <a:off x="7209638" y="3736825"/>
            <a:ext cx="631800" cy="101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504761c68_0_20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Accelerator</a:t>
            </a:r>
            <a:endParaRPr/>
          </a:p>
        </p:txBody>
      </p:sp>
      <p:sp>
        <p:nvSpPr>
          <p:cNvPr id="193" name="Google Shape;193;g20504761c68_0_20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4" name="Google Shape;194;g20504761c68_0_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612" y="1073463"/>
            <a:ext cx="2849425" cy="195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0504761c68_0_204"/>
          <p:cNvSpPr txBox="1"/>
          <p:nvPr/>
        </p:nvSpPr>
        <p:spPr>
          <a:xfrm>
            <a:off x="2114850" y="6422850"/>
            <a:ext cx="9155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TPU 2. </a:t>
            </a:r>
            <a:r>
              <a:rPr lang="en-US" sz="850">
                <a:solidFill>
                  <a:schemeClr val="dk1"/>
                </a:solidFill>
                <a:highlight>
                  <a:srgbClr val="FFFFFF"/>
                </a:highlight>
              </a:rPr>
              <a:t>Chapter 16. Systolic Systems</a:t>
            </a:r>
            <a:r>
              <a:rPr lang="en-US" sz="800"/>
              <a:t> (</a:t>
            </a:r>
            <a:r>
              <a:rPr lang="en-US" sz="800" u="sng">
                <a:solidFill>
                  <a:schemeClr val="hlink"/>
                </a:solidFill>
                <a:hlinkClick r:id="rId4"/>
              </a:rPr>
              <a:t>https://gyires.inf.unideb.hu/KMITT/a52/ch04.html</a:t>
            </a:r>
            <a:r>
              <a:rPr lang="en-US" sz="800"/>
              <a:t>) </a:t>
            </a:r>
            <a:endParaRPr sz="800"/>
          </a:p>
        </p:txBody>
      </p:sp>
      <p:pic>
        <p:nvPicPr>
          <p:cNvPr id="196" name="Google Shape;196;g20504761c68_0_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700" y="846250"/>
            <a:ext cx="4045920" cy="2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20504761c68_0_204"/>
          <p:cNvSpPr/>
          <p:nvPr/>
        </p:nvSpPr>
        <p:spPr>
          <a:xfrm>
            <a:off x="3553876" y="1488658"/>
            <a:ext cx="1224000" cy="112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g20504761c68_0_204"/>
          <p:cNvCxnSpPr/>
          <p:nvPr/>
        </p:nvCxnSpPr>
        <p:spPr>
          <a:xfrm>
            <a:off x="4889412" y="1982150"/>
            <a:ext cx="676800" cy="411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9" name="Google Shape;199;g20504761c68_0_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825" y="3926425"/>
            <a:ext cx="5233401" cy="23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0504761c68_0_204"/>
          <p:cNvSpPr txBox="1"/>
          <p:nvPr/>
        </p:nvSpPr>
        <p:spPr>
          <a:xfrm>
            <a:off x="4889400" y="3108550"/>
            <a:ext cx="32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</a:rPr>
              <a:t>Systolic Array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Reuse data </a:t>
            </a:r>
            <a:r>
              <a:rPr lang="en-US" sz="1500"/>
              <a:t>across</a:t>
            </a:r>
            <a:r>
              <a:rPr lang="en-US" sz="1500"/>
              <a:t> one row/column</a:t>
            </a:r>
            <a:endParaRPr sz="1500"/>
          </a:p>
        </p:txBody>
      </p:sp>
      <p:sp>
        <p:nvSpPr>
          <p:cNvPr id="201" name="Google Shape;201;g20504761c68_0_204"/>
          <p:cNvSpPr txBox="1"/>
          <p:nvPr/>
        </p:nvSpPr>
        <p:spPr>
          <a:xfrm>
            <a:off x="5193625" y="5776350"/>
            <a:ext cx="3400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accent1"/>
                </a:solidFill>
              </a:rPr>
              <a:t>Memristor Crossbar</a:t>
            </a:r>
            <a:r>
              <a:rPr b="1" lang="en-US" sz="1500">
                <a:solidFill>
                  <a:schemeClr val="accent1"/>
                </a:solidFill>
              </a:rPr>
              <a:t> Array</a:t>
            </a:r>
            <a:endParaRPr b="1" sz="1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Kirchhoff’s Current Law</a:t>
            </a:r>
            <a:endParaRPr sz="1500"/>
          </a:p>
        </p:txBody>
      </p:sp>
      <p:sp>
        <p:nvSpPr>
          <p:cNvPr id="202" name="Google Shape;202;g20504761c68_0_204"/>
          <p:cNvSpPr txBox="1"/>
          <p:nvPr/>
        </p:nvSpPr>
        <p:spPr>
          <a:xfrm>
            <a:off x="8019525" y="1412875"/>
            <a:ext cx="41022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Specialized Accelerators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Best performance for a specific task/model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Lack of flexibility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DNNs evolve rapidly!!!</a:t>
            </a:r>
            <a:endParaRPr/>
          </a:p>
        </p:txBody>
      </p:sp>
      <p:sp>
        <p:nvSpPr>
          <p:cNvPr id="203" name="Google Shape;203;g20504761c68_0_204"/>
          <p:cNvSpPr txBox="1"/>
          <p:nvPr/>
        </p:nvSpPr>
        <p:spPr>
          <a:xfrm>
            <a:off x="8019513" y="2558670"/>
            <a:ext cx="4102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Vector Processor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General-purpose, easy programmable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Parallel computing, SIMD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Popular in supercomputing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Ara: RISC-V Vector Extension 1.0</a:t>
            </a:r>
            <a:endParaRPr/>
          </a:p>
        </p:txBody>
      </p:sp>
      <p:sp>
        <p:nvSpPr>
          <p:cNvPr id="204" name="Google Shape;204;g20504761c68_0_204"/>
          <p:cNvSpPr txBox="1"/>
          <p:nvPr/>
        </p:nvSpPr>
        <p:spPr>
          <a:xfrm>
            <a:off x="6819100" y="4150900"/>
            <a:ext cx="5095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8761D"/>
                </a:solidFill>
              </a:rPr>
              <a:t>Goal:</a:t>
            </a:r>
            <a:endParaRPr b="1" sz="20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Explore the capabilities and challenges of vector processors in running the transformer model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Optimize performance from both hardware and software aspects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504761c68_0_1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211" name="Google Shape;211;g20504761c68_0_1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2" name="Google Shape;212;g20504761c68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0504761c68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0504761c68_0_16"/>
          <p:cNvSpPr txBox="1"/>
          <p:nvPr/>
        </p:nvSpPr>
        <p:spPr>
          <a:xfrm>
            <a:off x="7414100" y="905250"/>
            <a:ext cx="36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Scalar Core: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 vector instructions to the vector unit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504761c68_0_28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221" name="Google Shape;221;g20504761c68_0_28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g20504761c68_0_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25" y="2606420"/>
            <a:ext cx="4566800" cy="37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0504761c68_0_2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20504761c68_0_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0504761c68_0_280"/>
          <p:cNvSpPr txBox="1"/>
          <p:nvPr/>
        </p:nvSpPr>
        <p:spPr>
          <a:xfrm>
            <a:off x="319050" y="4855588"/>
            <a:ext cx="281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VLSU: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memory ←→VRF</a:t>
            </a:r>
            <a:endParaRPr/>
          </a:p>
        </p:txBody>
      </p:sp>
      <p:sp>
        <p:nvSpPr>
          <p:cNvPr id="226" name="Google Shape;226;g20504761c68_0_280"/>
          <p:cNvSpPr/>
          <p:nvPr/>
        </p:nvSpPr>
        <p:spPr>
          <a:xfrm>
            <a:off x="4152550" y="3360296"/>
            <a:ext cx="1224000" cy="173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g20504761c68_0_280"/>
          <p:cNvCxnSpPr>
            <a:stCxn id="226" idx="1"/>
          </p:cNvCxnSpPr>
          <p:nvPr/>
        </p:nvCxnSpPr>
        <p:spPr>
          <a:xfrm flipH="1">
            <a:off x="1567150" y="4229696"/>
            <a:ext cx="2585400" cy="86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0504761c68_0_33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234" name="Google Shape;234;g20504761c68_0_33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g20504761c68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25" y="2606420"/>
            <a:ext cx="4566800" cy="37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0504761c68_0_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g20504761c68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0504761c68_0_3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825" y="3115525"/>
            <a:ext cx="2502811" cy="32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20504761c68_0_332"/>
          <p:cNvSpPr/>
          <p:nvPr/>
        </p:nvSpPr>
        <p:spPr>
          <a:xfrm>
            <a:off x="7607225" y="4329600"/>
            <a:ext cx="2034000" cy="77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0504761c68_0_332"/>
          <p:cNvSpPr txBox="1"/>
          <p:nvPr/>
        </p:nvSpPr>
        <p:spPr>
          <a:xfrm>
            <a:off x="8485925" y="1697613"/>
            <a:ext cx="281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VRF: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Store a portion of the vector</a:t>
            </a:r>
            <a:endParaRPr/>
          </a:p>
        </p:txBody>
      </p:sp>
      <p:cxnSp>
        <p:nvCxnSpPr>
          <p:cNvPr id="241" name="Google Shape;241;g20504761c68_0_332"/>
          <p:cNvCxnSpPr>
            <a:stCxn id="239" idx="0"/>
            <a:endCxn id="240" idx="2"/>
          </p:cNvCxnSpPr>
          <p:nvPr/>
        </p:nvCxnSpPr>
        <p:spPr>
          <a:xfrm flipH="1" rot="10800000">
            <a:off x="8624225" y="2313300"/>
            <a:ext cx="1267500" cy="20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504761c68_0_35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248" name="Google Shape;248;g20504761c68_0_35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g20504761c68_0_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25" y="2606420"/>
            <a:ext cx="4566800" cy="37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0504761c68_0_3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0504761c68_0_3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0504761c68_0_3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825" y="3115525"/>
            <a:ext cx="2502811" cy="32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0504761c68_0_357"/>
          <p:cNvSpPr/>
          <p:nvPr/>
        </p:nvSpPr>
        <p:spPr>
          <a:xfrm>
            <a:off x="8091725" y="5471200"/>
            <a:ext cx="1511400" cy="67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20504761c68_0_357"/>
          <p:cNvSpPr txBox="1"/>
          <p:nvPr/>
        </p:nvSpPr>
        <p:spPr>
          <a:xfrm>
            <a:off x="9843625" y="3614100"/>
            <a:ext cx="224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Integer and Floating-Point Processing Units</a:t>
            </a:r>
            <a:endParaRPr/>
          </a:p>
        </p:txBody>
      </p:sp>
      <p:cxnSp>
        <p:nvCxnSpPr>
          <p:cNvPr id="255" name="Google Shape;255;g20504761c68_0_357"/>
          <p:cNvCxnSpPr>
            <a:stCxn id="253" idx="0"/>
            <a:endCxn id="254" idx="2"/>
          </p:cNvCxnSpPr>
          <p:nvPr/>
        </p:nvCxnSpPr>
        <p:spPr>
          <a:xfrm flipH="1" rot="10800000">
            <a:off x="8847425" y="4229800"/>
            <a:ext cx="2117700" cy="12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504761c68_0_23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Transformer’s </a:t>
            </a:r>
            <a:r>
              <a:rPr lang="en-US"/>
              <a:t>Architecture</a:t>
            </a:r>
            <a:endParaRPr/>
          </a:p>
        </p:txBody>
      </p:sp>
      <p:sp>
        <p:nvSpPr>
          <p:cNvPr id="262" name="Google Shape;262;g20504761c68_0_23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3" name="Google Shape;263;g20504761c6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38" y="1234825"/>
            <a:ext cx="3705100" cy="5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0504761c6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387" y="2417375"/>
            <a:ext cx="2040700" cy="301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0504761c6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9362" y="2627978"/>
            <a:ext cx="2040700" cy="2589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266;g20504761c68_0_23"/>
          <p:cNvCxnSpPr/>
          <p:nvPr/>
        </p:nvCxnSpPr>
        <p:spPr>
          <a:xfrm flipH="1">
            <a:off x="4340750" y="2593125"/>
            <a:ext cx="1472400" cy="7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7" name="Google Shape;267;g20504761c68_0_23"/>
          <p:cNvCxnSpPr/>
          <p:nvPr/>
        </p:nvCxnSpPr>
        <p:spPr>
          <a:xfrm rot="10800000">
            <a:off x="4340750" y="3666325"/>
            <a:ext cx="1500900" cy="15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8" name="Google Shape;268;g20504761c68_0_23"/>
          <p:cNvCxnSpPr/>
          <p:nvPr/>
        </p:nvCxnSpPr>
        <p:spPr>
          <a:xfrm flipH="1">
            <a:off x="7428325" y="2906575"/>
            <a:ext cx="13104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9" name="Google Shape;269;g20504761c68_0_23"/>
          <p:cNvCxnSpPr/>
          <p:nvPr/>
        </p:nvCxnSpPr>
        <p:spPr>
          <a:xfrm rot="10800000">
            <a:off x="7485200" y="4160750"/>
            <a:ext cx="1377000" cy="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0" name="Google Shape;270;g20504761c68_0_23"/>
          <p:cNvSpPr/>
          <p:nvPr/>
        </p:nvSpPr>
        <p:spPr>
          <a:xfrm>
            <a:off x="2183600" y="3267525"/>
            <a:ext cx="1026900" cy="5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20504761c68_0_23"/>
          <p:cNvSpPr/>
          <p:nvPr/>
        </p:nvSpPr>
        <p:spPr>
          <a:xfrm>
            <a:off x="2183600" y="4056325"/>
            <a:ext cx="1026900" cy="5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0504761c68_0_23"/>
          <p:cNvSpPr txBox="1"/>
          <p:nvPr/>
        </p:nvSpPr>
        <p:spPr>
          <a:xfrm>
            <a:off x="362250" y="3979925"/>
            <a:ext cx="11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Benchmark</a:t>
            </a:r>
            <a:endParaRPr/>
          </a:p>
        </p:txBody>
      </p:sp>
      <p:cxnSp>
        <p:nvCxnSpPr>
          <p:cNvPr id="273" name="Google Shape;273;g20504761c68_0_23"/>
          <p:cNvCxnSpPr>
            <a:endCxn id="270" idx="1"/>
          </p:cNvCxnSpPr>
          <p:nvPr/>
        </p:nvCxnSpPr>
        <p:spPr>
          <a:xfrm flipH="1" rot="10800000">
            <a:off x="1472300" y="3542925"/>
            <a:ext cx="711300" cy="4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4" name="Google Shape;274;g20504761c68_0_23"/>
          <p:cNvCxnSpPr>
            <a:stCxn id="272" idx="3"/>
            <a:endCxn id="271" idx="1"/>
          </p:cNvCxnSpPr>
          <p:nvPr/>
        </p:nvCxnSpPr>
        <p:spPr>
          <a:xfrm>
            <a:off x="1483050" y="4180025"/>
            <a:ext cx="700500" cy="1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TH Zürich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2022-06-15T12:30:48Z</dcterms:created>
  <dc:creator>Xiaorui Yin</dc:creator>
</cp:coreProperties>
</file>